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59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851648" cy="18288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Чрезвычайные ситуации техногенного характера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14686"/>
            <a:ext cx="7854696" cy="1752600"/>
          </a:xfrm>
        </p:spPr>
        <p:txBody>
          <a:bodyPr/>
          <a:lstStyle/>
          <a:p>
            <a:r>
              <a:rPr lang="ru-RU" b="1" dirty="0" smtClean="0"/>
              <a:t>Проект  по ОБЖ для учащихся 10 классов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507207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 проекта: Дружинин Николай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642918"/>
            <a:ext cx="662296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Формы представления 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езультатов:</a:t>
            </a:r>
            <a:endParaRPr lang="ru-RU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643182"/>
            <a:ext cx="514353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bg1"/>
                </a:solidFill>
              </a:rPr>
              <a:t>  </a:t>
            </a:r>
            <a:r>
              <a:rPr lang="ru-RU" sz="3400" b="1" i="1" dirty="0" smtClean="0">
                <a:solidFill>
                  <a:schemeClr val="bg1"/>
                </a:solidFill>
              </a:rPr>
              <a:t>Сайты</a:t>
            </a:r>
          </a:p>
          <a:p>
            <a:pPr>
              <a:buFont typeface="Arial" pitchFamily="34" charset="0"/>
              <a:buChar char="•"/>
            </a:pP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b="1" i="1" dirty="0" smtClean="0">
                <a:solidFill>
                  <a:schemeClr val="bg1"/>
                </a:solidFill>
              </a:rPr>
              <a:t> Вики - статьи</a:t>
            </a:r>
          </a:p>
          <a:p>
            <a:pPr>
              <a:buFont typeface="Arial" pitchFamily="34" charset="0"/>
              <a:buChar char="•"/>
            </a:pP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b="1" i="1" dirty="0" smtClean="0">
                <a:solidFill>
                  <a:schemeClr val="bg1"/>
                </a:solidFill>
              </a:rPr>
              <a:t> Блоги</a:t>
            </a:r>
          </a:p>
          <a:p>
            <a:pPr>
              <a:buFont typeface="Arial" pitchFamily="34" charset="0"/>
              <a:buChar char="•"/>
            </a:pP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b="1" i="1" dirty="0" smtClean="0">
                <a:solidFill>
                  <a:schemeClr val="bg1"/>
                </a:solidFill>
              </a:rPr>
              <a:t> Форумы</a:t>
            </a:r>
          </a:p>
          <a:p>
            <a:pPr>
              <a:buFont typeface="Arial" pitchFamily="34" charset="0"/>
              <a:buChar char="•"/>
            </a:pPr>
            <a:r>
              <a:rPr lang="ru-RU" sz="3400" b="1" i="1" dirty="0" smtClean="0">
                <a:solidFill>
                  <a:schemeClr val="bg1"/>
                </a:solidFill>
              </a:rPr>
              <a:t>  </a:t>
            </a:r>
            <a:r>
              <a:rPr lang="ru-RU" sz="3400" b="1" i="1" dirty="0" smtClean="0">
                <a:solidFill>
                  <a:schemeClr val="bg1"/>
                </a:solidFill>
              </a:rPr>
              <a:t>Публикации</a:t>
            </a:r>
          </a:p>
          <a:p>
            <a:pPr>
              <a:buFont typeface="Arial" pitchFamily="34" charset="0"/>
              <a:buChar char="•"/>
            </a:pPr>
            <a:r>
              <a:rPr lang="ru-RU" sz="3400" b="1" i="1" dirty="0" smtClean="0">
                <a:solidFill>
                  <a:schemeClr val="bg1"/>
                </a:solidFill>
              </a:rPr>
              <a:t> </a:t>
            </a:r>
            <a:r>
              <a:rPr lang="ru-RU" sz="3400" b="1" i="1" dirty="0" smtClean="0">
                <a:solidFill>
                  <a:schemeClr val="bg1"/>
                </a:solidFill>
              </a:rPr>
              <a:t>Научная литература</a:t>
            </a:r>
            <a:endParaRPr lang="ru-RU" sz="3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81105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Этапы работы над проектом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71678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r>
              <a:rPr lang="ru-RU" sz="2800" b="1" dirty="0" smtClean="0"/>
              <a:t> этап</a:t>
            </a:r>
            <a:r>
              <a:rPr lang="en-US" sz="2800" b="1" dirty="0" smtClean="0"/>
              <a:t> </a:t>
            </a:r>
            <a:r>
              <a:rPr lang="en-US" sz="2800" dirty="0" smtClean="0"/>
              <a:t>- </a:t>
            </a:r>
            <a:r>
              <a:rPr lang="ru-RU" sz="2800" i="1" dirty="0" smtClean="0"/>
              <a:t>определение </a:t>
            </a:r>
            <a:r>
              <a:rPr lang="ru-RU" sz="2800" i="1" dirty="0" smtClean="0"/>
              <a:t>целей и задач проекта, планируемых результатов</a:t>
            </a:r>
            <a:r>
              <a:rPr lang="ru-RU" sz="2800" i="1" dirty="0" smtClean="0"/>
              <a:t>.</a:t>
            </a:r>
          </a:p>
          <a:p>
            <a:endParaRPr lang="ru-RU" sz="2800" dirty="0" smtClean="0"/>
          </a:p>
          <a:p>
            <a:r>
              <a:rPr lang="en-US" sz="2800" b="1" dirty="0" smtClean="0"/>
              <a:t>II</a:t>
            </a:r>
            <a:r>
              <a:rPr lang="ru-RU" sz="2800" b="1" dirty="0" smtClean="0"/>
              <a:t> этап </a:t>
            </a:r>
            <a:r>
              <a:rPr lang="ru-RU" sz="2800" dirty="0" smtClean="0"/>
              <a:t>- </a:t>
            </a:r>
            <a:r>
              <a:rPr lang="ru-RU" sz="2800" i="1" dirty="0" smtClean="0"/>
              <a:t>поиск </a:t>
            </a:r>
            <a:r>
              <a:rPr lang="ru-RU" sz="2800" i="1" dirty="0" smtClean="0"/>
              <a:t>и обработка необходимой информации</a:t>
            </a:r>
            <a:r>
              <a:rPr lang="ru-RU" sz="2800" i="1" dirty="0" smtClean="0"/>
              <a:t>.</a:t>
            </a:r>
          </a:p>
          <a:p>
            <a:endParaRPr lang="ru-RU" sz="2800" dirty="0" smtClean="0"/>
          </a:p>
          <a:p>
            <a:r>
              <a:rPr lang="en-US" sz="2800" b="1" dirty="0" smtClean="0"/>
              <a:t>III</a:t>
            </a:r>
            <a:r>
              <a:rPr lang="ru-RU" sz="2800" b="1" dirty="0" smtClean="0"/>
              <a:t> этап </a:t>
            </a:r>
            <a:r>
              <a:rPr lang="ru-RU" sz="2800" dirty="0" smtClean="0"/>
              <a:t>- </a:t>
            </a:r>
            <a:r>
              <a:rPr lang="ru-RU" sz="2800" i="1" dirty="0" smtClean="0"/>
              <a:t>оформление результатов работы.</a:t>
            </a:r>
          </a:p>
          <a:p>
            <a:endParaRPr lang="ru-RU" sz="2800" dirty="0" smtClean="0"/>
          </a:p>
          <a:p>
            <a:r>
              <a:rPr lang="en-US" sz="2800" b="1" dirty="0" smtClean="0"/>
              <a:t>IV</a:t>
            </a:r>
            <a:r>
              <a:rPr lang="ru-RU" sz="2800" b="1" dirty="0" smtClean="0"/>
              <a:t> этап </a:t>
            </a:r>
            <a:r>
              <a:rPr lang="ru-RU" sz="2800" dirty="0" smtClean="0"/>
              <a:t>- </a:t>
            </a:r>
            <a:r>
              <a:rPr lang="ru-RU" sz="2800" i="1" dirty="0" smtClean="0"/>
              <a:t>защита </a:t>
            </a:r>
            <a:r>
              <a:rPr lang="ru-RU" sz="2800" i="1" dirty="0" smtClean="0"/>
              <a:t>проекта.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обж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374354" cy="621510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00166" y="214290"/>
            <a:ext cx="63500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Чему нас учит ОБЖ?</a:t>
            </a:r>
            <a:endParaRPr lang="ru-RU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714356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</a:t>
            </a:r>
            <a:r>
              <a:rPr lang="ru-RU" sz="2400" b="1" dirty="0" smtClean="0"/>
              <a:t>Каждый день, живя в городе, прогуливаясь, работая, обучаясь, человек удовлетворяет широчайший круг потребностей. Ведь кораблю безопасней в порту, но он не для этого строился.»</a:t>
            </a:r>
          </a:p>
          <a:p>
            <a:r>
              <a:rPr lang="ru-RU" sz="2400" b="1" dirty="0" smtClean="0"/>
              <a:t>Грейс Хоппер (с).</a:t>
            </a:r>
          </a:p>
          <a:p>
            <a:endParaRPr lang="ru-RU" dirty="0"/>
          </a:p>
        </p:txBody>
      </p:sp>
      <p:pic>
        <p:nvPicPr>
          <p:cNvPr id="3" name="Picture 2" descr="{10A40DAA-2D76-4C8F-82D9-07F7F14D1E49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43306" y="2357430"/>
            <a:ext cx="5214945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371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effectLst/>
              </a:rPr>
              <a:t>Статистические данные</a:t>
            </a:r>
            <a:endParaRPr lang="ru-RU" sz="5400" b="1" cap="none" spc="0" dirty="0">
              <a:ln w="50800"/>
              <a:effectLst/>
            </a:endParaRPr>
          </a:p>
        </p:txBody>
      </p:sp>
      <p:pic>
        <p:nvPicPr>
          <p:cNvPr id="5" name="Picture 5" descr="{0F88302C-9C1F-4AF7-A193-1835D0DBD845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29058" y="1500174"/>
            <a:ext cx="4995551" cy="48006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2071678"/>
            <a:ext cx="35719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Более 72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млн.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человек в России проживает в зонах, где может возникнуть непосредственная угроза жизни и здоровью при авариях на потенциально опасных объектах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142852"/>
            <a:ext cx="83582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представляют </a:t>
            </a:r>
            <a:r>
              <a:rPr lang="ru-RU" sz="32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собой чрезвычайные</a:t>
            </a:r>
            <a:endParaRPr lang="ru-RU" sz="3200" b="1" cap="none" spc="0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ситуации (ЧС) техногенного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арактера?</a:t>
            </a:r>
            <a:endParaRPr lang="ru-RU" sz="32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57174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071678"/>
            <a:ext cx="814393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200" b="1" dirty="0" smtClean="0"/>
              <a:t>обстановка, сложившаяся в </a:t>
            </a:r>
            <a:r>
              <a:rPr lang="ru-RU" sz="2200" b="1" dirty="0" smtClean="0"/>
              <a:t>результат </a:t>
            </a:r>
            <a:r>
              <a:rPr lang="ru-RU" sz="2200" b="1" dirty="0" smtClean="0"/>
              <a:t>аварии, катастрофы или иного бедствия </a:t>
            </a:r>
            <a:r>
              <a:rPr lang="ru-RU" sz="2200" dirty="0" smtClean="0"/>
              <a:t>(сама авария, катастрофа, еще не является чрезвычайной ситуацией, а лишь может стать источником ее возникновения);</a:t>
            </a:r>
          </a:p>
          <a:p>
            <a:pPr marL="342900" indent="-342900">
              <a:buAutoNum type="arabicParenR"/>
            </a:pPr>
            <a:endParaRPr lang="ru-RU" sz="2200" dirty="0" smtClean="0"/>
          </a:p>
          <a:p>
            <a:pPr marL="342900" indent="-342900">
              <a:buFontTx/>
              <a:buAutoNum type="arabicParenR"/>
            </a:pPr>
            <a:r>
              <a:rPr lang="ru-RU" sz="2200" b="1" dirty="0" smtClean="0"/>
              <a:t>наличие или возможность возникновения тяжелых последствий </a:t>
            </a:r>
            <a:r>
              <a:rPr lang="ru-RU" sz="2200" dirty="0" smtClean="0"/>
              <a:t>(человеческие жертвы, ущерб здоровью и окружающей среде, материальные потери и нарушения жизнедеятельности);</a:t>
            </a:r>
          </a:p>
          <a:p>
            <a:pPr marL="342900" indent="-342900">
              <a:buAutoNum type="arabicParenR"/>
            </a:pPr>
            <a:endParaRPr lang="ru-RU" sz="2200" dirty="0" smtClean="0"/>
          </a:p>
          <a:p>
            <a:pPr marL="342900" indent="-342900">
              <a:buFontTx/>
              <a:buAutoNum type="arabicParenR"/>
            </a:pPr>
            <a:r>
              <a:rPr lang="ru-RU" sz="2200" dirty="0" smtClean="0"/>
              <a:t> </a:t>
            </a:r>
            <a:r>
              <a:rPr lang="ru-RU" sz="2200" b="1" dirty="0" smtClean="0"/>
              <a:t>техногенный характер события, </a:t>
            </a:r>
            <a:r>
              <a:rPr lang="ru-RU" sz="2200" dirty="0" smtClean="0"/>
              <a:t>то есть его связь с технической, производственной сферой деятельности человека.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2918"/>
            <a:ext cx="908543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бывают 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лассификации производственных</a:t>
            </a:r>
          </a:p>
          <a:p>
            <a:pPr algn="ctr"/>
            <a:r>
              <a:rPr lang="ru-RU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аварий по т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яжести их 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масштабности?</a:t>
            </a:r>
            <a:endParaRPr lang="ru-RU" sz="2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928802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Происшествия -</a:t>
            </a:r>
            <a:r>
              <a:rPr lang="ru-RU" sz="2400" dirty="0" smtClean="0"/>
              <a:t> мелкие аварии с незначительным ущербом</a:t>
            </a:r>
          </a:p>
          <a:p>
            <a:endParaRPr lang="ru-RU" sz="2400" dirty="0" smtClean="0"/>
          </a:p>
          <a:p>
            <a:r>
              <a:rPr lang="ru-RU" sz="2400" dirty="0" smtClean="0"/>
              <a:t>аварии с большим ущербом называют - </a:t>
            </a:r>
            <a:r>
              <a:rPr lang="ru-RU" sz="2400" b="1" dirty="0" smtClean="0"/>
              <a:t>крупными авариями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Катастрофа -</a:t>
            </a:r>
            <a:r>
              <a:rPr lang="ru-RU" sz="2400" dirty="0" smtClean="0"/>
              <a:t> крупномасштабные аварии, повлекшие за собой многочисленные человеческие жертвы, значитель­ный материальный ущерб и другие тяжелые последствия</a:t>
            </a:r>
          </a:p>
          <a:p>
            <a:r>
              <a:rPr lang="ru-RU" sz="2400" dirty="0" smtClean="0"/>
              <a:t>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775" y="714356"/>
            <a:ext cx="873322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Какие классификации зависимости ЧС 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от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природы происхождения вы знаете?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00240"/>
            <a:ext cx="8143932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1)  транспортные аварии и катастрофы;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2)  пожары, взрывы, угрозы взрывов;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3)  аварии с выбросом (угрозой выброса) химически опасных веществ;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4)  аварии с выбросом (угрозой выброса) радиоактивных веществ;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5)  аварии с выбросом (угрозой выброса) биологически опасных веществ;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6)  внезапное обрушение зданий, сооружений;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7)  аварии в электроэнергетических системах;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8)  аварии в коммунальных системах жизнеобеспечения;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9)  аварии на очистных сооружениях;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10) гидродинамические аварии (прорывы плотин, дамб, шлюзов, перемычек).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00042"/>
            <a:ext cx="74603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 на которые</a:t>
            </a:r>
          </a:p>
          <a:p>
            <a:pPr algn="ctr"/>
            <a:r>
              <a:rPr lang="ru-RU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будем искать ответы</a:t>
            </a:r>
            <a:endParaRPr lang="ru-RU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571744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Что такое чрезвычайная ситуация техногенного характера?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Какие бывают классификации производственных аварий 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Какие классификаций ЧС бывают по природе происхождения?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00034" y="1242820"/>
          <a:ext cx="8229600" cy="538135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114800"/>
                <a:gridCol w="4114800"/>
              </a:tblGrid>
              <a:tr h="501034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bg1"/>
                          </a:solidFill>
                        </a:rPr>
                        <a:t>Группы</a:t>
                      </a:r>
                      <a:endParaRPr lang="ru-RU" sz="24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bg1"/>
                          </a:solidFill>
                        </a:rPr>
                        <a:t>Проблемный вопрос</a:t>
                      </a:r>
                      <a:endParaRPr lang="ru-RU" sz="24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141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Оценщики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Как вы думаете, насколько правомерно 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оценивать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</a:rPr>
                        <a:t> ЧС, как фактор влияния на жизнь людей?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86767">
                <a:tc>
                  <a:txBody>
                    <a:bodyPr/>
                    <a:lstStyle/>
                    <a:p>
                      <a:r>
                        <a:rPr lang="ru-RU" smtClean="0">
                          <a:solidFill>
                            <a:schemeClr val="bg1"/>
                          </a:solidFill>
                        </a:rPr>
                        <a:t>Исследователи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Какие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</a:rPr>
                        <a:t> проблемы и уроки можно извлечь исходя из ситуаций связанных с авариями на предприятии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1267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Классификаторы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 какие </a:t>
                      </a:r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виды  по возникновению можно разделить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</a:rPr>
                        <a:t> чрезвычайные ситуации?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6672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Аналитики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bg1"/>
                          </a:solidFill>
                        </a:rPr>
                        <a:t>Каковы 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</a:rPr>
                        <a:t>причины</a:t>
                      </a:r>
                      <a:r>
                        <a:rPr lang="ru-RU" sz="1800" kern="1200" baseline="0" dirty="0" smtClean="0">
                          <a:solidFill>
                            <a:schemeClr val="bg1"/>
                          </a:solidFill>
                        </a:rPr>
                        <a:t> и последствия возникновения чрезвычайных ситуаций</a:t>
                      </a:r>
                      <a:r>
                        <a:rPr lang="en-US" sz="1800" kern="120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57356" y="214290"/>
            <a:ext cx="55441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50800"/>
                <a:effectLst/>
              </a:rPr>
              <a:t>Деление на группы</a:t>
            </a:r>
            <a:endParaRPr lang="ru-RU" sz="4400" b="1" cap="none" spc="0" dirty="0">
              <a:ln w="50800"/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451</Words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Чрезвычайные ситуации техногенного характера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Чрезвычайные ситуации техногенного характера</dc:title>
  <cp:lastModifiedBy>User</cp:lastModifiedBy>
  <cp:revision>24</cp:revision>
  <dcterms:modified xsi:type="dcterms:W3CDTF">2012-04-26T13:18:46Z</dcterms:modified>
</cp:coreProperties>
</file>