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0.36459</cdr:x>
      <cdr:y>0.20519</cdr:y>
    </cdr:from>
    <cdr:to>
      <cdr:x>0.59896</cdr:x>
      <cdr:y>0.59979</cdr:y>
    </cdr:to>
    <cdr:sp macro="" textlink="">
      <cdr:nvSpPr>
        <cdr:cNvPr id="16" name="Пятно 1 15"/>
        <cdr:cNvSpPr/>
      </cdr:nvSpPr>
      <cdr:spPr>
        <a:xfrm xmlns:a="http://schemas.openxmlformats.org/drawingml/2006/main">
          <a:off x="3000396" y="928694"/>
          <a:ext cx="1928826" cy="1785950"/>
        </a:xfrm>
        <a:prstGeom xmlns:a="http://schemas.openxmlformats.org/drawingml/2006/main" prst="irregularSeal1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</a:rPr>
            <a:t>Роман «Мастер и Маргарита»</a:t>
          </a:r>
          <a:endParaRPr lang="ru-RU" dirty="0">
            <a:solidFill>
              <a:schemeClr val="bg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0.60764</cdr:x>
      <cdr:y>0</cdr:y>
    </cdr:from>
    <cdr:to>
      <cdr:x>0.93751</cdr:x>
      <cdr:y>0.25254</cdr:y>
    </cdr:to>
    <cdr:sp macro="" textlink="">
      <cdr:nvSpPr>
        <cdr:cNvPr id="17" name="Овальная выноска 16"/>
        <cdr:cNvSpPr/>
      </cdr:nvSpPr>
      <cdr:spPr>
        <a:xfrm xmlns:a="http://schemas.openxmlformats.org/drawingml/2006/main">
          <a:off x="5000660" y="0"/>
          <a:ext cx="2714644" cy="1143008"/>
        </a:xfrm>
        <a:prstGeom xmlns:a="http://schemas.openxmlformats.org/drawingml/2006/main" prst="wedgeEllipseCallout">
          <a:avLst>
            <a:gd name="adj1" fmla="val -33082"/>
            <a:gd name="adj2" fmla="val 62500"/>
          </a:avLst>
        </a:prstGeom>
        <a:solidFill xmlns:a="http://schemas.openxmlformats.org/drawingml/2006/main">
          <a:schemeClr val="tx1">
            <a:lumMod val="75000"/>
          </a:schemeClr>
        </a:solidFill>
        <a:ln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</a:rPr>
            <a:t>История Создания романа</a:t>
          </a:r>
          <a:endParaRPr lang="ru-RU" dirty="0">
            <a:solidFill>
              <a:schemeClr val="bg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0.60764</cdr:x>
      <cdr:y>0.63136</cdr:y>
    </cdr:from>
    <cdr:to>
      <cdr:x>0.93751</cdr:x>
      <cdr:y>0.88391</cdr:y>
    </cdr:to>
    <cdr:sp macro="" textlink="">
      <cdr:nvSpPr>
        <cdr:cNvPr id="20" name="Овальная выноска 19"/>
        <cdr:cNvSpPr/>
      </cdr:nvSpPr>
      <cdr:spPr>
        <a:xfrm xmlns:a="http://schemas.openxmlformats.org/drawingml/2006/main">
          <a:off x="5000660" y="2857520"/>
          <a:ext cx="2714644" cy="1143008"/>
        </a:xfrm>
        <a:prstGeom xmlns:a="http://schemas.openxmlformats.org/drawingml/2006/main" prst="wedgeEllipseCallout">
          <a:avLst>
            <a:gd name="adj1" fmla="val -31550"/>
            <a:gd name="adj2" fmla="val -62348"/>
          </a:avLst>
        </a:prstGeom>
        <a:solidFill xmlns:a="http://schemas.openxmlformats.org/drawingml/2006/main">
          <a:sysClr val="window" lastClr="FFFFFF">
            <a:lumMod val="75000"/>
          </a:sysClr>
        </a:solidFill>
        <a:ln xmlns:a="http://schemas.openxmlformats.org/drawingml/2006/main" w="40000" cap="flat" cmpd="sng" algn="ctr">
          <a:solidFill>
            <a:srgbClr val="B83D6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rebuchet MS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rebuchet MS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rebuchet MS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rebuchet MS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rebuchet MS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rebuchet MS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rebuchet MS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rebuchet MS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rebuchet MS"/>
            </a:defRPr>
          </a:lvl9pPr>
        </a:lstStyle>
        <a:p xmlns:a="http://schemas.openxmlformats.org/drawingml/2006/main">
          <a:r>
            <a:rPr lang="ru-RU" dirty="0" smtClean="0">
              <a:solidFill>
                <a:sysClr val="windowText" lastClr="000000">
                  <a:lumMod val="95000"/>
                  <a:lumOff val="5000"/>
                </a:sysClr>
              </a:solidFill>
            </a:rPr>
            <a:t>Судьба героев романа</a:t>
          </a:r>
          <a:endParaRPr lang="ru-RU" dirty="0">
            <a:solidFill>
              <a:sysClr val="windowText" lastClr="000000">
                <a:lumMod val="95000"/>
                <a:lumOff val="5000"/>
              </a:sysClr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0.32986</cdr:x>
      <cdr:y>0.25254</cdr:y>
    </cdr:to>
    <cdr:sp macro="" textlink="">
      <cdr:nvSpPr>
        <cdr:cNvPr id="22" name="Овальная выноска 21"/>
        <cdr:cNvSpPr/>
      </cdr:nvSpPr>
      <cdr:spPr>
        <a:xfrm xmlns:a="http://schemas.openxmlformats.org/drawingml/2006/main">
          <a:off x="-142876" y="0"/>
          <a:ext cx="2714644" cy="1143008"/>
        </a:xfrm>
        <a:prstGeom xmlns:a="http://schemas.openxmlformats.org/drawingml/2006/main" prst="wedgeEllipseCallout">
          <a:avLst>
            <a:gd name="adj1" fmla="val 41941"/>
            <a:gd name="adj2" fmla="val 64924"/>
          </a:avLst>
        </a:prstGeom>
        <a:solidFill xmlns:a="http://schemas.openxmlformats.org/drawingml/2006/main">
          <a:sysClr val="window" lastClr="FFFFFF">
            <a:lumMod val="75000"/>
          </a:sysClr>
        </a:solidFill>
        <a:ln xmlns:a="http://schemas.openxmlformats.org/drawingml/2006/main" w="40000" cap="flat" cmpd="sng" algn="ctr">
          <a:solidFill>
            <a:srgbClr val="B83D6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rebuchet MS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rebuchet MS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rebuchet MS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rebuchet MS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rebuchet MS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rebuchet MS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rebuchet MS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rebuchet MS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rebuchet MS"/>
            </a:defRPr>
          </a:lvl9pPr>
        </a:lstStyle>
        <a:p xmlns:a="http://schemas.openxmlformats.org/drawingml/2006/main"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</a:rPr>
            <a:t>Сюжет </a:t>
          </a:r>
          <a:r>
            <a:rPr lang="ru-RU" dirty="0" smtClean="0">
              <a:solidFill>
                <a:schemeClr val="bg1">
                  <a:lumMod val="95000"/>
                  <a:lumOff val="5000"/>
                </a:schemeClr>
              </a:solidFill>
            </a:rPr>
            <a:t>романа</a:t>
          </a:r>
          <a:endParaRPr lang="ru-RU" dirty="0">
            <a:solidFill>
              <a:schemeClr val="bg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0.23438</cdr:x>
      <cdr:y>0.18941</cdr:y>
    </cdr:from>
    <cdr:to>
      <cdr:x>0.34549</cdr:x>
      <cdr:y>0.39144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928826" y="857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0.32986</cdr:x>
      <cdr:y>0.25254</cdr:y>
    </cdr:to>
    <cdr:sp macro="" textlink="">
      <cdr:nvSpPr>
        <cdr:cNvPr id="24" name="Овальная выноска 23"/>
        <cdr:cNvSpPr/>
      </cdr:nvSpPr>
      <cdr:spPr>
        <a:xfrm xmlns:a="http://schemas.openxmlformats.org/drawingml/2006/main">
          <a:off x="0" y="0"/>
          <a:ext cx="2714644" cy="1143008"/>
        </a:xfrm>
        <a:prstGeom xmlns:a="http://schemas.openxmlformats.org/drawingml/2006/main" prst="wedgeEllipseCallout">
          <a:avLst>
            <a:gd name="adj1" fmla="val 41941"/>
            <a:gd name="adj2" fmla="val 64924"/>
          </a:avLst>
        </a:prstGeom>
        <a:solidFill xmlns:a="http://schemas.openxmlformats.org/drawingml/2006/main">
          <a:sysClr val="window" lastClr="FFFFFF">
            <a:lumMod val="75000"/>
          </a:sysClr>
        </a:solidFill>
        <a:ln xmlns:a="http://schemas.openxmlformats.org/drawingml/2006/main" w="40000" cap="flat" cmpd="sng" algn="ctr">
          <a:solidFill>
            <a:srgbClr val="B83D6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rebuchet MS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rebuchet MS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rebuchet MS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rebuchet MS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rebuchet MS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rebuchet MS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rebuchet MS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rebuchet MS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rebuchet MS"/>
            </a:defRPr>
          </a:lvl9pPr>
        </a:lstStyle>
        <a:p xmlns:a="http://schemas.openxmlformats.org/drawingml/2006/main">
          <a:r>
            <a:rPr lang="ru-RU" dirty="0" smtClean="0">
              <a:solidFill>
                <a:sysClr val="windowText" lastClr="000000">
                  <a:lumMod val="95000"/>
                  <a:lumOff val="5000"/>
                </a:sysClr>
              </a:solidFill>
            </a:rPr>
            <a:t>Сюжет романа</a:t>
          </a:r>
          <a:endParaRPr lang="ru-RU" dirty="0">
            <a:solidFill>
              <a:sysClr val="windowText" lastClr="000000">
                <a:lumMod val="95000"/>
                <a:lumOff val="5000"/>
              </a:sysClr>
            </a:solidFill>
          </a:endParaRPr>
        </a:p>
      </cdr:txBody>
    </cdr:sp>
  </cdr:relSizeAnchor>
  <cdr:relSizeAnchor xmlns:cdr="http://schemas.openxmlformats.org/drawingml/2006/chartDrawing">
    <cdr:from>
      <cdr:x>0</cdr:x>
      <cdr:y>0.66293</cdr:y>
    </cdr:from>
    <cdr:to>
      <cdr:x>0.32986</cdr:x>
      <cdr:y>0.91547</cdr:y>
    </cdr:to>
    <cdr:sp macro="" textlink="">
      <cdr:nvSpPr>
        <cdr:cNvPr id="25" name="Овальная выноска 24"/>
        <cdr:cNvSpPr/>
      </cdr:nvSpPr>
      <cdr:spPr>
        <a:xfrm xmlns:a="http://schemas.openxmlformats.org/drawingml/2006/main">
          <a:off x="-71438" y="3000396"/>
          <a:ext cx="2714644" cy="1143008"/>
        </a:xfrm>
        <a:prstGeom xmlns:a="http://schemas.openxmlformats.org/drawingml/2006/main" prst="wedgeEllipseCallout">
          <a:avLst>
            <a:gd name="adj1" fmla="val 38879"/>
            <a:gd name="adj2" fmla="val -64772"/>
          </a:avLst>
        </a:prstGeom>
        <a:solidFill xmlns:a="http://schemas.openxmlformats.org/drawingml/2006/main">
          <a:sysClr val="window" lastClr="FFFFFF">
            <a:lumMod val="75000"/>
          </a:sysClr>
        </a:solidFill>
        <a:ln xmlns:a="http://schemas.openxmlformats.org/drawingml/2006/main" w="40000" cap="flat" cmpd="sng" algn="ctr">
          <a:solidFill>
            <a:srgbClr val="B83D68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rebuchet MS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rebuchet MS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rebuchet MS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rebuchet MS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rebuchet MS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rebuchet MS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rebuchet MS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rebuchet MS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rebuchet MS"/>
            </a:defRPr>
          </a:lvl9pPr>
        </a:lstStyle>
        <a:p xmlns:a="http://schemas.openxmlformats.org/drawingml/2006/main">
          <a:r>
            <a:rPr lang="ru-RU" dirty="0" smtClean="0">
              <a:solidFill>
                <a:sysClr val="windowText" lastClr="000000">
                  <a:lumMod val="95000"/>
                  <a:lumOff val="5000"/>
                </a:sysClr>
              </a:solidFill>
            </a:rPr>
            <a:t>Жанры романа</a:t>
          </a:r>
          <a:endParaRPr lang="ru-RU" dirty="0">
            <a:solidFill>
              <a:sysClr val="windowText" lastClr="000000">
                <a:lumMod val="95000"/>
                <a:lumOff val="5000"/>
              </a:sys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2C1C27D-3DC6-4D63-84BF-C925217F03DF}" type="datetimeFigureOut">
              <a:rPr lang="ru-RU" smtClean="0"/>
              <a:pPr/>
              <a:t>17.05.2012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96E0F43-5E05-495B-8836-73A8628E54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Роман М.А.Булгакова «Мастер и Маргарита»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714884"/>
            <a:ext cx="3717888" cy="153221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Проект по Литературе</a:t>
            </a:r>
          </a:p>
          <a:p>
            <a:pPr algn="l"/>
            <a:r>
              <a:rPr lang="ru-RU" sz="2400" dirty="0" smtClean="0"/>
              <a:t>Авторы: Матвеева А.А</a:t>
            </a:r>
          </a:p>
          <a:p>
            <a:pPr algn="l"/>
            <a:r>
              <a:rPr lang="ru-RU" sz="2400" dirty="0" smtClean="0"/>
              <a:t>             </a:t>
            </a:r>
            <a:r>
              <a:rPr lang="ru-RU" sz="2400" dirty="0" err="1" smtClean="0"/>
              <a:t>Тряпицина</a:t>
            </a:r>
            <a:r>
              <a:rPr lang="ru-RU" sz="2400" dirty="0" smtClean="0"/>
              <a:t> </a:t>
            </a:r>
            <a:r>
              <a:rPr lang="ru-RU" sz="2400" dirty="0" smtClean="0"/>
              <a:t>С.С.</a:t>
            </a:r>
            <a:endParaRPr lang="ru-RU" sz="2400" dirty="0"/>
          </a:p>
        </p:txBody>
      </p:sp>
      <p:pic>
        <p:nvPicPr>
          <p:cNvPr id="4" name="Рисунок 3" descr="167_15_05_2011_bul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4071934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Продолжительность проекта 4 недели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Неделя: Определение целей и задач исследования, создание групп.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Подбор информации, самостоятельная работа в группах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Самооценка работы, оформление результатов исследования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mtClean="0"/>
              <a:t>Подведение итогов.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какие вопросы мы будем искать 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принесла любовь главным героям?</a:t>
            </a:r>
          </a:p>
          <a:p>
            <a:r>
              <a:rPr lang="ru-RU" dirty="0" smtClean="0"/>
              <a:t>Какую ответственность несёт творец за своё произведение?</a:t>
            </a:r>
          </a:p>
          <a:p>
            <a:r>
              <a:rPr lang="ru-RU" dirty="0" smtClean="0"/>
              <a:t>Кого можно назвать настоящим писателем?</a:t>
            </a:r>
          </a:p>
          <a:p>
            <a:r>
              <a:rPr lang="ru-RU" dirty="0" smtClean="0"/>
              <a:t>На какие жертвы готов любящий человек?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Проблемный вопрос: Какова роль Маргариты?</a:t>
            </a:r>
            <a:endParaRPr lang="ru-RU" dirty="0"/>
          </a:p>
        </p:txBody>
      </p:sp>
      <p:pic>
        <p:nvPicPr>
          <p:cNvPr id="4" name="Содержимое 3" descr="f_175637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437737"/>
            <a:ext cx="4929222" cy="49651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Роль Маргариты в жизни Мастера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 мнению автора, все счастье, выпавшее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жизни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человеку, проистекает из любви, в любви заключена мировая тайна. Любовь – это философский камень, который обладает свойством все превращать в золото. Любовь возвышает человека над миром, с ее помощью он постигает духовное, обретает покой. Если любовь истинна, она не может угаснуть, она бессмертна, вечна. Таково чувство Мастера и Маргариты. За мной, читатель! Кто сказал тебе, что нет на свете настоящей, верной любви?... За мной, читатель, … и я покажу тебе такую любовь!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Роль Маргариты в жизни Мастера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Роль Маргариты в жизни Мастера. Явившаяся как внезапное озарение, внезапно вспыхнувшая любовь героев оказывается долговечной. В ней открывается вся полнота чувства: тут и нежная влюбленность, и жаркая страсть, и необыкновенно высокая связь двух людей. Героиня романа «Мастер и Маргарита» предстает перед нами как незаурядная личность, которая принимает на протяжении романа ответственные решения. Именно ее любовь, способность к самопожертвованию спасают Мастера.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Разделимся на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14620"/>
            <a:ext cx="7239000" cy="23910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1 группа: Время Понтия Пилата</a:t>
            </a:r>
          </a:p>
          <a:p>
            <a:pPr algn="ctr">
              <a:buNone/>
            </a:pPr>
            <a:r>
              <a:rPr lang="ru-RU" dirty="0" smtClean="0"/>
              <a:t>2 группа: Время Мастера и Маргариты</a:t>
            </a:r>
          </a:p>
          <a:p>
            <a:pPr algn="ctr">
              <a:buNone/>
            </a:pPr>
            <a:r>
              <a:rPr lang="ru-RU" dirty="0" smtClean="0"/>
              <a:t>3 группа: Время Воланда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8229600" cy="5526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Необходимые знания и умения для выполнения данного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Пользовательские навыки работы с таблицами</a:t>
            </a:r>
          </a:p>
          <a:p>
            <a:r>
              <a:rPr lang="ru-RU" dirty="0" smtClean="0"/>
              <a:t>Анализировать литературное произведение</a:t>
            </a:r>
          </a:p>
          <a:p>
            <a:r>
              <a:rPr lang="ru-RU" dirty="0" smtClean="0"/>
              <a:t>Воспроизводить содержание литературного произведения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Форма представления результата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Публикация</a:t>
            </a:r>
          </a:p>
          <a:p>
            <a:r>
              <a:rPr lang="en-US" dirty="0" smtClean="0"/>
              <a:t>Wiki</a:t>
            </a:r>
            <a:r>
              <a:rPr lang="ru-RU" dirty="0" smtClean="0"/>
              <a:t>-статья</a:t>
            </a:r>
          </a:p>
          <a:p>
            <a:r>
              <a:rPr lang="ru-RU" dirty="0" smtClean="0"/>
              <a:t>Блок</a:t>
            </a:r>
            <a:endParaRPr lang="ru-RU" dirty="0" smtClean="0"/>
          </a:p>
          <a:p>
            <a:r>
              <a:rPr lang="ru-RU" dirty="0" smtClean="0"/>
              <a:t>Сайт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61</TotalTime>
  <Words>348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Роман М.А.Булгакова «Мастер и Маргарита»</vt:lpstr>
      <vt:lpstr>На какие вопросы мы будем искать ответы</vt:lpstr>
      <vt:lpstr>Проблемный вопрос: Какова роль Маргариты?</vt:lpstr>
      <vt:lpstr>Роль Маргариты в жизни Мастера</vt:lpstr>
      <vt:lpstr>Роль Маргариты в жизни Мастера</vt:lpstr>
      <vt:lpstr>Разделимся на группы</vt:lpstr>
      <vt:lpstr>Слайд 7</vt:lpstr>
      <vt:lpstr>Необходимые знания и умения для выполнения данного проекта</vt:lpstr>
      <vt:lpstr>Форма представления результата</vt:lpstr>
      <vt:lpstr>Этапы работы над проектом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Роман М.А.Булгакова «Мастер и Маргарита»</dc:title>
  <dc:creator>Admin</dc:creator>
  <cp:lastModifiedBy>User</cp:lastModifiedBy>
  <cp:revision>8</cp:revision>
  <dcterms:created xsi:type="dcterms:W3CDTF">2012-05-16T19:18:32Z</dcterms:created>
  <dcterms:modified xsi:type="dcterms:W3CDTF">2012-05-17T09:10:52Z</dcterms:modified>
</cp:coreProperties>
</file>