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62" r:id="rId3"/>
    <p:sldId id="258" r:id="rId4"/>
    <p:sldId id="263" r:id="rId5"/>
    <p:sldId id="264" r:id="rId6"/>
    <p:sldId id="265" r:id="rId7"/>
    <p:sldId id="267" r:id="rId8"/>
    <p:sldId id="268" r:id="rId9"/>
    <p:sldId id="261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4D2C5E6-D1B3-45A1-9A4D-C80082CCE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1D66B-4AB6-4D95-BD3C-C03C86AA4F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5E555-6C28-4686-BD44-1484D841A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A50EB-7A5E-4793-8674-5BEF76995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A62081C-0ACF-4EA4-9053-FF4E4C152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4388A-C00C-40F1-B1DC-4E47837B79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8190-A3BA-418B-9ECA-E07FD7FA6A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0473DC4-B6C2-4366-B441-ADB1BCC86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46BA-EA54-4D99-9693-3F43AF7EF7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C52BA-17CF-479D-A565-ABF2B8234F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2D99-8B6D-461A-838E-F30B79ED3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1A47-01A0-44AB-8EF3-7FAB655A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121E953-C31A-4832-ACBD-3253D6384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alibri" pitchFamily="34" charset="0"/>
              </a:rPr>
              <a:t>ИСТОРИЯ </a:t>
            </a:r>
            <a:r>
              <a:rPr lang="ru-RU" sz="4800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alibri" pitchFamily="34" charset="0"/>
              </a:rPr>
              <a:t>ДоллАРА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437112"/>
            <a:ext cx="3552825" cy="20431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экономике для студентов 1 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Автор Феофанова Мария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рынок тру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763" y="1628801"/>
            <a:ext cx="5152701" cy="4493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Разделимся на группы:</a:t>
            </a:r>
          </a:p>
        </p:txBody>
      </p:sp>
      <p:graphicFrame>
        <p:nvGraphicFramePr>
          <p:cNvPr id="5153" name="Group 3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248167"/>
        </p:xfrm>
        <a:graphic>
          <a:graphicData uri="http://schemas.openxmlformats.org/drawingml/2006/table">
            <a:tbl>
              <a:tblPr/>
              <a:tblGrid>
                <a:gridCol w="2098675"/>
                <a:gridCol w="3387725"/>
                <a:gridCol w="2743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для исследования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Проблемный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История развития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доллара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развивался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доллар?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Исследователи -экономисты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Влияние доллара на мировую экономику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доллар влияет на мировую экономику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1209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Исследователи -социологи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«Завоевание» доллара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доллар стал официальной валютой в других странах?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Представление результатов исследований: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28750"/>
            <a:ext cx="8686800" cy="4651375"/>
          </a:xfrm>
          <a:solidFill>
            <a:schemeClr val="bg2">
              <a:alpha val="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Презентации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Публикации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Вики-статьи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Блоги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Схемы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Рисунки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Основополагающий вопрос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Как доллар смог завоевать мир?</a:t>
            </a:r>
          </a:p>
        </p:txBody>
      </p:sp>
      <p:pic>
        <p:nvPicPr>
          <p:cNvPr id="14340" name="Рисунок 3" descr="000000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7704" y="2420888"/>
            <a:ext cx="5080712" cy="3810535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67600" cy="72494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Что нам интересно?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686800" cy="45259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hlinkClick r:id="rId2" action="ppaction://hlinksldjump"/>
              </a:rPr>
              <a:t>С чего началась история?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hlinkClick r:id="rId3" action="ppaction://hlinksldjump"/>
              </a:rPr>
              <a:t>Как появился знак $?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hlinkClick r:id="rId4" action="ppaction://hlinksldjump"/>
              </a:rPr>
              <a:t>Производство банкнот и их </a:t>
            </a:r>
            <a:r>
              <a:rPr lang="ru-RU" sz="2000" dirty="0" smtClean="0">
                <a:hlinkClick r:id="rId4" action="ppaction://hlinksldjump"/>
              </a:rPr>
              <a:t>защита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hlinkClick r:id="rId2" action="ppaction://hlinksldjump"/>
              </a:rPr>
              <a:t>Внешний </a:t>
            </a:r>
            <a:r>
              <a:rPr lang="ru-RU" sz="2000" dirty="0" smtClean="0">
                <a:hlinkClick r:id="rId2" action="ppaction://hlinksldjump"/>
              </a:rPr>
              <a:t>вид, дизайн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hlinkClick r:id="rId5" action="ppaction://hlinksldjump"/>
              </a:rPr>
              <a:t>Официально </a:t>
            </a:r>
            <a:r>
              <a:rPr lang="ru-RU" sz="2000" dirty="0" err="1" smtClean="0">
                <a:hlinkClick r:id="rId5" action="ppaction://hlinksldjump"/>
              </a:rPr>
              <a:t>долларизованные</a:t>
            </a:r>
            <a:r>
              <a:rPr lang="ru-RU" sz="2000" dirty="0" smtClean="0">
                <a:hlinkClick r:id="rId5" action="ppaction://hlinksldjump"/>
              </a:rPr>
              <a:t> экономики</a:t>
            </a:r>
            <a:endParaRPr lang="ru-RU" sz="2000" dirty="0" smtClean="0"/>
          </a:p>
        </p:txBody>
      </p:sp>
      <p:pic>
        <p:nvPicPr>
          <p:cNvPr id="5" name="Рисунок 4" descr="1250075075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9126" y="3717032"/>
            <a:ext cx="2908565" cy="29085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 descr="105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3854" y="3645024"/>
            <a:ext cx="2588740" cy="288491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чего началась история?</a:t>
            </a:r>
            <a:br>
              <a:rPr lang="ru-RU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sz="6200" dirty="0" smtClean="0">
                <a:latin typeface="+mj-lt"/>
              </a:rPr>
              <a:t>Во времена господства Испании на море одной из самых твердых валют мира были испанские серебряные реалы и золотые дублоны. Их также называли долларами (в Португалии - </a:t>
            </a:r>
            <a:r>
              <a:rPr lang="ru-RU" sz="6200" dirty="0" err="1" smtClean="0">
                <a:latin typeface="+mj-lt"/>
              </a:rPr>
              <a:t>даларами</a:t>
            </a:r>
            <a:r>
              <a:rPr lang="ru-RU" sz="6200" dirty="0" smtClean="0">
                <a:latin typeface="+mj-lt"/>
              </a:rPr>
              <a:t>). В Банке Англии хранилось такое огромное их количество, захваченное как военные трофеи или полученное в качестве оплаты долгов, что английский король Георг III приказал использовать испанские реалы в обращении. Каждый реал стоил 1/8 английского фунта и поэтому стал называться "осьмушкой"... </a:t>
            </a:r>
            <a:r>
              <a:rPr lang="ru-RU" sz="6200" dirty="0" err="1" smtClean="0">
                <a:latin typeface="+mj-lt"/>
              </a:rPr>
              <a:t>piece</a:t>
            </a:r>
            <a:r>
              <a:rPr lang="ru-RU" sz="6200" dirty="0" smtClean="0">
                <a:latin typeface="+mj-lt"/>
              </a:rPr>
              <a:t> </a:t>
            </a:r>
            <a:r>
              <a:rPr lang="ru-RU" sz="6200" dirty="0" err="1" smtClean="0">
                <a:latin typeface="+mj-lt"/>
              </a:rPr>
              <a:t>of</a:t>
            </a:r>
            <a:r>
              <a:rPr lang="ru-RU" sz="6200" dirty="0" smtClean="0">
                <a:latin typeface="+mj-lt"/>
              </a:rPr>
              <a:t> </a:t>
            </a:r>
            <a:r>
              <a:rPr lang="ru-RU" sz="6200" dirty="0" err="1" smtClean="0">
                <a:latin typeface="+mj-lt"/>
              </a:rPr>
              <a:t>eight</a:t>
            </a:r>
            <a:r>
              <a:rPr lang="ru-RU" sz="6200" dirty="0" smtClean="0">
                <a:latin typeface="+mj-lt"/>
              </a:rPr>
              <a:t> (в русском произношении - </a:t>
            </a:r>
            <a:r>
              <a:rPr lang="ru-RU" sz="6200" dirty="0" err="1" smtClean="0">
                <a:latin typeface="+mj-lt"/>
              </a:rPr>
              <a:t>пис-овэйт</a:t>
            </a:r>
            <a:r>
              <a:rPr lang="ru-RU" sz="6200" dirty="0" smtClean="0">
                <a:latin typeface="+mj-lt"/>
              </a:rPr>
              <a:t>), что со временем превратилось в "песо" (</a:t>
            </a:r>
            <a:r>
              <a:rPr lang="ru-RU" sz="6200" dirty="0" err="1" smtClean="0">
                <a:latin typeface="+mj-lt"/>
              </a:rPr>
              <a:t>peso</a:t>
            </a:r>
            <a:r>
              <a:rPr lang="ru-RU" sz="6200" dirty="0" smtClean="0">
                <a:latin typeface="+mj-lt"/>
              </a:rPr>
              <a:t>). Песо попали в североамериканские колонии, где, как и другие крупные серебряные монеты, также стали называться долларами. (Слово "талер" тоже прижилось; в американской литературе отмечены случаи его употребления в быту даже в 1899 году.)</a:t>
            </a:r>
            <a:endParaRPr lang="ru-RU" sz="6200" dirty="0" smtClean="0">
              <a:latin typeface="+mj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6400" dirty="0" smtClean="0">
                <a:hlinkClick r:id="rId2" action="ppaction://hlinksldjump"/>
              </a:rPr>
              <a:t>НАЗАД</a:t>
            </a:r>
            <a:endParaRPr lang="ru-RU" sz="6400" dirty="0"/>
          </a:p>
        </p:txBody>
      </p:sp>
      <p:pic>
        <p:nvPicPr>
          <p:cNvPr id="4" name="Рисунок 3" descr="799px-US10dollarbill-Series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517232"/>
            <a:ext cx="2435352" cy="1051560"/>
          </a:xfrm>
          <a:prstGeom prst="rect">
            <a:avLst/>
          </a:prstGeom>
        </p:spPr>
      </p:pic>
      <p:pic>
        <p:nvPicPr>
          <p:cNvPr id="5" name="Рисунок 4" descr="800px-US_$1_obve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92696"/>
            <a:ext cx="2356369" cy="995566"/>
          </a:xfrm>
          <a:prstGeom prst="rect">
            <a:avLst/>
          </a:prstGeom>
        </p:spPr>
      </p:pic>
      <p:pic>
        <p:nvPicPr>
          <p:cNvPr id="6" name="Рисунок 5" descr="31-03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0"/>
            <a:ext cx="1440160" cy="16049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c8197d-5851-4190-b066-1421863936f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420000">
            <a:off x="4646613" y="671513"/>
            <a:ext cx="3932237" cy="3932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2212848" cy="1130817"/>
          </a:xfrm>
        </p:spPr>
        <p:txBody>
          <a:bodyPr>
            <a:normAutofit/>
          </a:bodyPr>
          <a:lstStyle/>
          <a:p>
            <a:r>
              <a:rPr lang="ru-RU" dirty="0" smtClean="0"/>
              <a:t>Как появился знак $?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026296" cy="4608512"/>
          </a:xfrm>
        </p:spPr>
        <p:txBody>
          <a:bodyPr>
            <a:normAutofit fontScale="85000" lnSpcReduction="10000"/>
          </a:bodyPr>
          <a:lstStyle/>
          <a:p>
            <a:r>
              <a:rPr lang="ru-RU" sz="1700" dirty="0" smtClean="0">
                <a:latin typeface="+mj-lt"/>
              </a:rPr>
              <a:t>Единого мнения о том, как сложился знак доллара, не существует. Ряд исследователей считает, что, когда испанцы вывозили золото из американских колоний в литых брусках, они ставили на них знак S (по начальной букве страны - </a:t>
            </a:r>
            <a:r>
              <a:rPr lang="ru-RU" sz="1700" dirty="0" err="1" smtClean="0">
                <a:latin typeface="+mj-lt"/>
              </a:rPr>
              <a:t>Spain</a:t>
            </a:r>
            <a:r>
              <a:rPr lang="ru-RU" sz="1700" dirty="0" smtClean="0">
                <a:latin typeface="+mj-lt"/>
              </a:rPr>
              <a:t>). После прибытия слитков в Испанию на них наносили вертикальную черту, а при отправке в колонии - еще одну. Другие же утверждают, что путь к значку доллара был таким: слово "песо" сокращали до буквы Р, к ее правой верхней части прибавляли маленькую букву </a:t>
            </a:r>
            <a:r>
              <a:rPr lang="ru-RU" sz="1700" dirty="0" err="1" smtClean="0">
                <a:latin typeface="+mj-lt"/>
              </a:rPr>
              <a:t>s</a:t>
            </a:r>
            <a:r>
              <a:rPr lang="ru-RU" sz="1700" dirty="0" smtClean="0">
                <a:latin typeface="+mj-lt"/>
              </a:rPr>
              <a:t> - она указывала на множественное число. Постепенно от Р стали оставлять одну вертикальную палочку и на ней писали S.</a:t>
            </a:r>
            <a:endParaRPr lang="ru-RU" sz="1700" dirty="0" smtClean="0">
              <a:latin typeface="+mj-lt"/>
            </a:endParaRPr>
          </a:p>
          <a:p>
            <a:r>
              <a:rPr lang="ru-RU" sz="1600" dirty="0" smtClean="0">
                <a:hlinkClick r:id="rId3" action="ppaction://hlinksldjump"/>
              </a:rPr>
              <a:t>НАЗАД</a:t>
            </a:r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Официально </a:t>
            </a:r>
            <a:r>
              <a:rPr lang="ru-RU" sz="4000" dirty="0" err="1" smtClean="0"/>
              <a:t>долларизованные</a:t>
            </a:r>
            <a:r>
              <a:rPr lang="ru-RU" sz="4000" dirty="0" smtClean="0"/>
              <a:t> экономики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Британские Виргинские острова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Восточный Тимор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/>
              <a:t>Зимбабве</a:t>
            </a:r>
            <a:r>
              <a:rPr lang="ru-RU" dirty="0" smtClean="0"/>
              <a:t> — весной </a:t>
            </a:r>
            <a:r>
              <a:rPr lang="ru-RU" dirty="0" smtClean="0"/>
              <a:t>2009</a:t>
            </a:r>
            <a:r>
              <a:rPr lang="ru-RU" dirty="0" smtClean="0"/>
              <a:t> американский доллар заменил из-за гиперинфляции </a:t>
            </a:r>
            <a:r>
              <a:rPr lang="ru-RU" dirty="0" smtClean="0"/>
              <a:t>доллар  Зимбабве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/>
              <a:t>Эквадор</a:t>
            </a:r>
            <a:r>
              <a:rPr lang="ru-RU" dirty="0" smtClean="0"/>
              <a:t> — в начале </a:t>
            </a:r>
            <a:r>
              <a:rPr lang="ru-RU" dirty="0" smtClean="0"/>
              <a:t>2000</a:t>
            </a:r>
            <a:r>
              <a:rPr lang="ru-RU" dirty="0" smtClean="0"/>
              <a:t> американский доллар заменил </a:t>
            </a:r>
            <a:r>
              <a:rPr lang="ru-RU" dirty="0" err="1" smtClean="0"/>
              <a:t>сукре</a:t>
            </a:r>
            <a:r>
              <a:rPr lang="ru-RU" dirty="0" smtClean="0"/>
              <a:t> в качестве национальной валюты, однако использует свои монеты</a:t>
            </a:r>
          </a:p>
          <a:p>
            <a:r>
              <a:rPr lang="ru-RU" dirty="0" smtClean="0"/>
              <a:t> </a:t>
            </a:r>
            <a:r>
              <a:rPr lang="ru-RU" dirty="0" smtClean="0"/>
              <a:t>Маршалловы острова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/>
              <a:t>Панама, </a:t>
            </a:r>
            <a:r>
              <a:rPr lang="ru-RU" dirty="0" smtClean="0"/>
              <a:t>однако использует свои монеты</a:t>
            </a:r>
          </a:p>
          <a:p>
            <a:r>
              <a:rPr lang="ru-RU" dirty="0" smtClean="0"/>
              <a:t> </a:t>
            </a:r>
            <a:r>
              <a:rPr lang="ru-RU" dirty="0" smtClean="0"/>
              <a:t>Сальвадор. </a:t>
            </a:r>
            <a:r>
              <a:rPr lang="ru-RU" dirty="0" smtClean="0"/>
              <a:t>До </a:t>
            </a:r>
            <a:r>
              <a:rPr lang="ru-RU" dirty="0" smtClean="0"/>
              <a:t>2001 года</a:t>
            </a:r>
            <a:r>
              <a:rPr lang="ru-RU" dirty="0" smtClean="0"/>
              <a:t> денежной единицей страны был </a:t>
            </a:r>
            <a:r>
              <a:rPr lang="ru-RU" dirty="0" smtClean="0"/>
              <a:t>сальвадорский колон. </a:t>
            </a:r>
            <a:r>
              <a:rPr lang="ru-RU" dirty="0" smtClean="0"/>
              <a:t>Колон полностью выведен из обращения в </a:t>
            </a:r>
            <a:r>
              <a:rPr lang="ru-RU" dirty="0" smtClean="0"/>
              <a:t>2004 году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Тёркс</a:t>
            </a:r>
            <a:r>
              <a:rPr lang="ru-RU" dirty="0" smtClean="0"/>
              <a:t> и </a:t>
            </a:r>
            <a:r>
              <a:rPr lang="ru-RU" dirty="0" err="1" smtClean="0"/>
              <a:t>Калькос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Производство банкнот и их защита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НАЗАД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587680" cy="29549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Доллары традиционно защищались от подделок. Бумагу для изготовления банкнот производит только одна компания, которой запрещено продавать её кому-либо, кроме федеральных властей США. Формула краски является секретом Бюро США по Гравировке и </a:t>
            </a:r>
            <a:r>
              <a:rPr lang="ru-RU" dirty="0" smtClean="0"/>
              <a:t>Печати В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1990 году</a:t>
            </a:r>
            <a:r>
              <a:rPr lang="ru-RU" dirty="0" smtClean="0"/>
              <a:t> в США начали производить доллары, дополнительно защищённые с помощью </a:t>
            </a:r>
            <a:r>
              <a:rPr lang="ru-RU" dirty="0" err="1" smtClean="0"/>
              <a:t>микропечати</a:t>
            </a:r>
            <a:r>
              <a:rPr lang="ru-RU" dirty="0" smtClean="0"/>
              <a:t> и защитных нитей. В </a:t>
            </a:r>
            <a:r>
              <a:rPr lang="ru-RU" dirty="0" smtClean="0"/>
              <a:t>1996 году</a:t>
            </a:r>
            <a:r>
              <a:rPr lang="ru-RU" dirty="0" smtClean="0"/>
              <a:t> защита доллара была ещё более усилена. В 2003 году появилась новая версия банкноты $20, в </a:t>
            </a:r>
            <a:r>
              <a:rPr lang="ru-RU" dirty="0" smtClean="0"/>
              <a:t>2004 году</a:t>
            </a:r>
            <a:r>
              <a:rPr lang="ru-RU" dirty="0" smtClean="0"/>
              <a:t> — $50, </a:t>
            </a:r>
            <a:r>
              <a:rPr lang="ru-RU" dirty="0" smtClean="0"/>
              <a:t>в 2005 году</a:t>
            </a:r>
            <a:r>
              <a:rPr lang="ru-RU" dirty="0" smtClean="0"/>
              <a:t> — $100, в </a:t>
            </a:r>
            <a:r>
              <a:rPr lang="ru-RU" dirty="0" smtClean="0"/>
              <a:t>2006 году</a:t>
            </a:r>
            <a:r>
              <a:rPr lang="ru-RU" dirty="0" smtClean="0"/>
              <a:t> — $10, в </a:t>
            </a:r>
            <a:r>
              <a:rPr lang="ru-RU" dirty="0" smtClean="0"/>
              <a:t>2008 году</a:t>
            </a:r>
            <a:r>
              <a:rPr lang="ru-RU" dirty="0" smtClean="0"/>
              <a:t> — $5.</a:t>
            </a:r>
            <a:endParaRPr lang="ru-RU" dirty="0"/>
          </a:p>
        </p:txBody>
      </p:sp>
      <p:pic>
        <p:nvPicPr>
          <p:cNvPr id="6" name="Рисунок 5" descr="800px-Usdollar100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437112"/>
            <a:ext cx="4860032" cy="20472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2212848" cy="1058809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Внешний вид, дизайн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5472608" cy="4941168"/>
          </a:xfrm>
        </p:spPr>
        <p:txBody>
          <a:bodyPr>
            <a:noAutofit/>
          </a:bodyPr>
          <a:lstStyle/>
          <a:p>
            <a:r>
              <a:rPr lang="ru-RU" dirty="0" smtClean="0"/>
              <a:t>Базовый дизайн большинства долларовых банкнот был утверждён в </a:t>
            </a:r>
            <a:r>
              <a:rPr lang="ru-RU" dirty="0" smtClean="0"/>
              <a:t>1928 году. </a:t>
            </a:r>
            <a:r>
              <a:rPr lang="ru-RU" dirty="0" smtClean="0"/>
              <a:t>На банкнотах изображены портреты государственных деятелей США:</a:t>
            </a:r>
          </a:p>
          <a:p>
            <a:r>
              <a:rPr lang="ru-RU" dirty="0" smtClean="0"/>
              <a:t>1-й президент страны </a:t>
            </a:r>
            <a:r>
              <a:rPr lang="ru-RU" dirty="0" smtClean="0"/>
              <a:t>Джордж Вашингтон</a:t>
            </a:r>
            <a:r>
              <a:rPr lang="ru-RU" dirty="0" smtClean="0"/>
              <a:t> </a:t>
            </a:r>
            <a:r>
              <a:rPr lang="ru-RU" dirty="0" smtClean="0"/>
              <a:t>(англ.</a:t>
            </a:r>
            <a:r>
              <a:rPr lang="ru-RU" dirty="0" smtClean="0"/>
              <a:t> </a:t>
            </a:r>
            <a:r>
              <a:rPr lang="ru-RU" i="1" dirty="0" err="1" smtClean="0"/>
              <a:t>George</a:t>
            </a:r>
            <a:r>
              <a:rPr lang="ru-RU" i="1" dirty="0" smtClean="0"/>
              <a:t> </a:t>
            </a:r>
            <a:r>
              <a:rPr lang="ru-RU" i="1" dirty="0" err="1" smtClean="0"/>
              <a:t>Washington</a:t>
            </a:r>
            <a:r>
              <a:rPr lang="ru-RU" dirty="0" smtClean="0"/>
              <a:t>) изображён на банкноте достоинством в $1.</a:t>
            </a:r>
          </a:p>
          <a:p>
            <a:r>
              <a:rPr lang="ru-RU" dirty="0" smtClean="0"/>
              <a:t>3-й президент США </a:t>
            </a:r>
            <a:r>
              <a:rPr lang="ru-RU" dirty="0" smtClean="0"/>
              <a:t>Томас Джеферсон</a:t>
            </a:r>
            <a:r>
              <a:rPr lang="ru-RU" dirty="0" smtClean="0"/>
              <a:t> </a:t>
            </a:r>
            <a:r>
              <a:rPr lang="ru-RU" dirty="0" smtClean="0"/>
              <a:t>(англ.</a:t>
            </a:r>
            <a:r>
              <a:rPr lang="ru-RU" dirty="0" smtClean="0"/>
              <a:t> </a:t>
            </a:r>
            <a:r>
              <a:rPr lang="ru-RU" i="1" dirty="0" err="1" smtClean="0"/>
              <a:t>Thomas</a:t>
            </a:r>
            <a:r>
              <a:rPr lang="ru-RU" i="1" dirty="0" smtClean="0"/>
              <a:t> </a:t>
            </a:r>
            <a:r>
              <a:rPr lang="ru-RU" i="1" dirty="0" err="1" smtClean="0"/>
              <a:t>Jefferson</a:t>
            </a:r>
            <a:r>
              <a:rPr lang="ru-RU" dirty="0" smtClean="0"/>
              <a:t>) — на банкноте в $2.</a:t>
            </a:r>
          </a:p>
          <a:p>
            <a:r>
              <a:rPr lang="ru-RU" dirty="0" smtClean="0"/>
              <a:t>16-й президент США, победитель в войне Севера и Юга, </a:t>
            </a:r>
            <a:r>
              <a:rPr lang="ru-RU" dirty="0" smtClean="0"/>
              <a:t>Авраам Линкольн</a:t>
            </a:r>
            <a:r>
              <a:rPr lang="ru-RU" dirty="0" smtClean="0"/>
              <a:t> </a:t>
            </a:r>
            <a:r>
              <a:rPr lang="ru-RU" dirty="0" smtClean="0"/>
              <a:t>(англ.</a:t>
            </a:r>
            <a:r>
              <a:rPr lang="ru-RU" dirty="0" smtClean="0"/>
              <a:t> </a:t>
            </a:r>
            <a:r>
              <a:rPr lang="ru-RU" i="1" dirty="0" err="1" smtClean="0"/>
              <a:t>Abraham</a:t>
            </a:r>
            <a:r>
              <a:rPr lang="ru-RU" i="1" dirty="0" smtClean="0"/>
              <a:t> </a:t>
            </a:r>
            <a:r>
              <a:rPr lang="ru-RU" i="1" dirty="0" err="1" smtClean="0"/>
              <a:t>Lincoln</a:t>
            </a:r>
            <a:r>
              <a:rPr lang="ru-RU" dirty="0" smtClean="0"/>
              <a:t>) — на банкноте в $5.</a:t>
            </a:r>
          </a:p>
          <a:p>
            <a:r>
              <a:rPr lang="ru-RU" dirty="0" smtClean="0"/>
              <a:t>Один из «отцов-основателей» США и первый министр финансов </a:t>
            </a:r>
            <a:r>
              <a:rPr lang="ru-RU" dirty="0" smtClean="0"/>
              <a:t>Александр </a:t>
            </a:r>
            <a:r>
              <a:rPr lang="ru-RU" dirty="0" err="1" smtClean="0"/>
              <a:t>Гемильтон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англ.  </a:t>
            </a:r>
            <a:r>
              <a:rPr lang="ru-RU" i="1" dirty="0" err="1" smtClean="0"/>
              <a:t>Alexander</a:t>
            </a:r>
            <a:r>
              <a:rPr lang="ru-RU" i="1" dirty="0" smtClean="0"/>
              <a:t> </a:t>
            </a:r>
            <a:r>
              <a:rPr lang="ru-RU" i="1" dirty="0" err="1" smtClean="0"/>
              <a:t>Hamilton</a:t>
            </a:r>
            <a:r>
              <a:rPr lang="ru-RU" dirty="0" smtClean="0"/>
              <a:t>) — на банкноте в $10.</a:t>
            </a:r>
          </a:p>
          <a:p>
            <a:r>
              <a:rPr lang="ru-RU" dirty="0" smtClean="0"/>
              <a:t>7-й президент США и один из создателей современного доллара </a:t>
            </a:r>
            <a:r>
              <a:rPr lang="ru-RU" dirty="0" smtClean="0"/>
              <a:t>Эндрю Джексон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dirty="0" smtClean="0"/>
              <a:t>англ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i="1" dirty="0" err="1" smtClean="0"/>
              <a:t>Andrew</a:t>
            </a:r>
            <a:r>
              <a:rPr lang="ru-RU" i="1" dirty="0" smtClean="0"/>
              <a:t> </a:t>
            </a:r>
            <a:r>
              <a:rPr lang="ru-RU" i="1" dirty="0" err="1" smtClean="0"/>
              <a:t>Jackson</a:t>
            </a:r>
            <a:r>
              <a:rPr lang="ru-RU" dirty="0" smtClean="0"/>
              <a:t>) — на банкноте в $20.</a:t>
            </a:r>
          </a:p>
          <a:p>
            <a:r>
              <a:rPr lang="ru-RU" dirty="0" smtClean="0"/>
              <a:t>18-й президент США и герой гражданской войны </a:t>
            </a:r>
            <a:r>
              <a:rPr lang="ru-RU" dirty="0" smtClean="0"/>
              <a:t>Улисс Грант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dirty="0" smtClean="0"/>
              <a:t>англ.  </a:t>
            </a:r>
            <a:r>
              <a:rPr lang="ru-RU" i="1" dirty="0" err="1" smtClean="0"/>
              <a:t>Ulysses</a:t>
            </a:r>
            <a:r>
              <a:rPr lang="ru-RU" i="1" dirty="0" smtClean="0"/>
              <a:t> </a:t>
            </a:r>
            <a:r>
              <a:rPr lang="ru-RU" i="1" dirty="0" err="1" smtClean="0"/>
              <a:t>Grant</a:t>
            </a:r>
            <a:r>
              <a:rPr lang="ru-RU" dirty="0" smtClean="0"/>
              <a:t>) — на банкноте в $50.</a:t>
            </a:r>
          </a:p>
          <a:p>
            <a:r>
              <a:rPr lang="ru-RU" dirty="0" smtClean="0"/>
              <a:t>Учёный, публицист и дипломат </a:t>
            </a:r>
            <a:r>
              <a:rPr lang="ru-RU" dirty="0" err="1" smtClean="0"/>
              <a:t>Бенджамин</a:t>
            </a:r>
            <a:r>
              <a:rPr lang="ru-RU" dirty="0" smtClean="0"/>
              <a:t> Франклин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dirty="0" smtClean="0"/>
              <a:t>англ. </a:t>
            </a:r>
            <a:r>
              <a:rPr lang="ru-RU" i="1" dirty="0" err="1" smtClean="0"/>
              <a:t>Benjamin</a:t>
            </a:r>
            <a:r>
              <a:rPr lang="ru-RU" i="1" dirty="0" smtClean="0"/>
              <a:t> </a:t>
            </a:r>
            <a:r>
              <a:rPr lang="ru-RU" i="1" dirty="0" err="1" smtClean="0"/>
              <a:t>Franklin</a:t>
            </a:r>
            <a:r>
              <a:rPr lang="ru-RU" dirty="0" smtClean="0"/>
              <a:t>) — на банкноте в $100.</a:t>
            </a:r>
          </a:p>
          <a:p>
            <a:endParaRPr lang="ru-RU" sz="1400" dirty="0" smtClean="0"/>
          </a:p>
          <a:p>
            <a:pPr algn="r"/>
            <a:r>
              <a:rPr lang="ru-RU" sz="1400" dirty="0" smtClean="0">
                <a:hlinkClick r:id="rId2" action="ppaction://hlinksldjump"/>
              </a:rPr>
              <a:t>НАЗАД</a:t>
            </a:r>
            <a:endParaRPr lang="ru-RU" sz="1400" dirty="0" smtClean="0"/>
          </a:p>
        </p:txBody>
      </p:sp>
      <p:pic>
        <p:nvPicPr>
          <p:cNvPr id="7" name="Рисунок 6" descr="799px-US10dollarbill-Series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60648"/>
            <a:ext cx="2435352" cy="1051560"/>
          </a:xfrm>
          <a:prstGeom prst="rect">
            <a:avLst/>
          </a:prstGeom>
        </p:spPr>
      </p:pic>
      <p:pic>
        <p:nvPicPr>
          <p:cNvPr id="8" name="Рисунок 7" descr="800px-US_$1_obve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2697236" cy="1139582"/>
          </a:xfrm>
          <a:prstGeom prst="rect">
            <a:avLst/>
          </a:prstGeom>
        </p:spPr>
      </p:pic>
      <p:pic>
        <p:nvPicPr>
          <p:cNvPr id="9" name="Рисунок 8" descr="800px-US_$2_obverse-hig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0157" y="2780928"/>
            <a:ext cx="2213843" cy="946418"/>
          </a:xfrm>
          <a:prstGeom prst="rect">
            <a:avLst/>
          </a:prstGeom>
        </p:spPr>
      </p:pic>
      <p:pic>
        <p:nvPicPr>
          <p:cNvPr id="10" name="Рисунок 9" descr="800px-US_$5_Series_2006_obver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800572"/>
            <a:ext cx="2664296" cy="1122335"/>
          </a:xfrm>
          <a:prstGeom prst="rect">
            <a:avLst/>
          </a:prstGeom>
        </p:spPr>
      </p:pic>
      <p:pic>
        <p:nvPicPr>
          <p:cNvPr id="11" name="Рисунок 10" descr="800px-Usdollar100fro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5301208"/>
            <a:ext cx="2691672" cy="11338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8549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Этапы работы над проектом: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686800" cy="4946650"/>
          </a:xfrm>
          <a:solidFill>
            <a:schemeClr val="bg2">
              <a:alpha val="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1 неделя - </a:t>
            </a:r>
            <a:r>
              <a:rPr lang="ru-RU" sz="2000" dirty="0" smtClean="0"/>
              <a:t>выявление задач и целей, разработка планов исследования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2 – 5 недели </a:t>
            </a:r>
            <a:r>
              <a:rPr lang="ru-RU" sz="2000" dirty="0" smtClean="0"/>
              <a:t>–самостоятельная работа в группах, сбор, </a:t>
            </a:r>
            <a:r>
              <a:rPr lang="ru-RU" sz="2000" dirty="0" err="1" smtClean="0"/>
              <a:t>обрабока</a:t>
            </a:r>
            <a:r>
              <a:rPr lang="ru-RU" sz="2000" dirty="0" smtClean="0"/>
              <a:t>, анализ информации, оценивание хода проектной деятельности </a:t>
            </a:r>
            <a:r>
              <a:rPr lang="en-US" sz="2000" dirty="0" smtClean="0"/>
              <a:t> </a:t>
            </a:r>
            <a:r>
              <a:rPr lang="en-US" sz="2000" dirty="0" err="1" smtClean="0"/>
              <a:t>журнал</a:t>
            </a:r>
            <a:r>
              <a:rPr lang="en-US" sz="2000" dirty="0" smtClean="0"/>
              <a:t> </a:t>
            </a:r>
            <a:r>
              <a:rPr lang="en-US" sz="2000" dirty="0" err="1" smtClean="0"/>
              <a:t>участников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проекта</a:t>
            </a:r>
            <a:r>
              <a:rPr lang="en-US" sz="2000" dirty="0" smtClean="0"/>
              <a:t>, </a:t>
            </a:r>
            <a:r>
              <a:rPr lang="en-US" sz="2000" dirty="0" err="1" smtClean="0"/>
              <a:t>листы</a:t>
            </a:r>
            <a:r>
              <a:rPr lang="en-US" sz="2000" dirty="0" smtClean="0"/>
              <a:t> </a:t>
            </a:r>
            <a:r>
              <a:rPr lang="en-US" sz="2000" dirty="0" err="1" smtClean="0"/>
              <a:t>самооценки</a:t>
            </a:r>
            <a:r>
              <a:rPr lang="en-US" sz="2000" dirty="0" smtClean="0"/>
              <a:t> и </a:t>
            </a:r>
            <a:r>
              <a:rPr lang="en-US" sz="2000" dirty="0" err="1" smtClean="0"/>
              <a:t>взаимооценки</a:t>
            </a:r>
            <a:r>
              <a:rPr lang="en-US" sz="2000" dirty="0" smtClean="0"/>
              <a:t>, </a:t>
            </a:r>
            <a:r>
              <a:rPr lang="en-US" sz="2000" dirty="0" err="1" smtClean="0"/>
              <a:t>рефлексия</a:t>
            </a:r>
            <a:r>
              <a:rPr lang="en-US" sz="2000" dirty="0" smtClean="0"/>
              <a:t> в </a:t>
            </a:r>
            <a:r>
              <a:rPr lang="en-US" sz="2000" dirty="0" err="1" smtClean="0"/>
              <a:t>блоге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проекта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6 неделя - </a:t>
            </a:r>
            <a:r>
              <a:rPr lang="en-US" sz="2000" dirty="0" err="1" smtClean="0"/>
              <a:t>Итоговая</a:t>
            </a:r>
            <a:r>
              <a:rPr lang="en-US" sz="2000" dirty="0" smtClean="0"/>
              <a:t> </a:t>
            </a:r>
            <a:r>
              <a:rPr lang="en-US" sz="2000" dirty="0" err="1" smtClean="0"/>
              <a:t>самооценка</a:t>
            </a:r>
            <a:r>
              <a:rPr lang="en-US" sz="2000" dirty="0" smtClean="0"/>
              <a:t>, </a:t>
            </a:r>
            <a:r>
              <a:rPr lang="en-US" sz="2000" dirty="0" err="1" smtClean="0"/>
              <a:t>взаимооценка</a:t>
            </a:r>
            <a:r>
              <a:rPr lang="en-US" sz="2000" dirty="0" smtClean="0"/>
              <a:t>, </a:t>
            </a:r>
            <a:r>
              <a:rPr lang="en-US" sz="2000" dirty="0" err="1" smtClean="0"/>
              <a:t>экспертная</a:t>
            </a:r>
            <a:r>
              <a:rPr lang="en-US" sz="2000" dirty="0" smtClean="0"/>
              <a:t> </a:t>
            </a:r>
            <a:r>
              <a:rPr lang="en-US" sz="2000" dirty="0" err="1" smtClean="0"/>
              <a:t>оценка</a:t>
            </a:r>
            <a:r>
              <a:rPr lang="en-US" sz="2000" dirty="0" smtClean="0"/>
              <a:t>, </a:t>
            </a:r>
            <a:r>
              <a:rPr lang="en-US" sz="2000" dirty="0" err="1" smtClean="0"/>
              <a:t>оценка</a:t>
            </a:r>
            <a:r>
              <a:rPr lang="en-US" sz="2000" dirty="0" smtClean="0"/>
              <a:t> </a:t>
            </a:r>
            <a:r>
              <a:rPr lang="en-US" sz="2000" dirty="0" err="1" smtClean="0"/>
              <a:t>учителем</a:t>
            </a:r>
            <a:r>
              <a:rPr lang="en-US" sz="2000" dirty="0" smtClean="0"/>
              <a:t> </a:t>
            </a:r>
            <a:r>
              <a:rPr lang="en-US" sz="2000" dirty="0" err="1" smtClean="0"/>
              <a:t>выполненных</a:t>
            </a:r>
            <a:r>
              <a:rPr lang="en-US" sz="2000" dirty="0" smtClean="0"/>
              <a:t> </a:t>
            </a:r>
            <a:r>
              <a:rPr lang="en-US" sz="2000" dirty="0" err="1" smtClean="0"/>
              <a:t>исследований</a:t>
            </a:r>
            <a:r>
              <a:rPr lang="en-US" sz="2000" dirty="0" smtClean="0"/>
              <a:t>, </a:t>
            </a:r>
            <a:r>
              <a:rPr lang="en-US" sz="2000" dirty="0" err="1" smtClean="0"/>
              <a:t>защита</a:t>
            </a:r>
            <a:r>
              <a:rPr lang="en-US" sz="2000" dirty="0" smtClean="0"/>
              <a:t> </a:t>
            </a:r>
            <a:r>
              <a:rPr lang="en-US" sz="2000" dirty="0" err="1" smtClean="0"/>
              <a:t>работы</a:t>
            </a:r>
            <a:r>
              <a:rPr lang="en-US" sz="2000" dirty="0" smtClean="0"/>
              <a:t>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итоговой</a:t>
            </a:r>
            <a:r>
              <a:rPr lang="en-US" sz="2000" dirty="0" smtClean="0"/>
              <a:t> </a:t>
            </a:r>
            <a:r>
              <a:rPr lang="en-US" sz="2000" dirty="0" err="1" smtClean="0"/>
              <a:t>конференции</a:t>
            </a:r>
            <a:r>
              <a:rPr lang="en-US" sz="2000" dirty="0" smtClean="0"/>
              <a:t>, </a:t>
            </a:r>
            <a:r>
              <a:rPr lang="en-US" sz="2000" dirty="0" err="1" smtClean="0"/>
              <a:t>представление</a:t>
            </a:r>
            <a:r>
              <a:rPr lang="en-US" sz="2000" dirty="0" smtClean="0"/>
              <a:t> </a:t>
            </a:r>
            <a:r>
              <a:rPr lang="en-US" sz="2000" dirty="0" err="1" smtClean="0"/>
              <a:t>лучших</a:t>
            </a:r>
            <a:r>
              <a:rPr lang="en-US" sz="2000" dirty="0" smtClean="0"/>
              <a:t> </a:t>
            </a:r>
            <a:r>
              <a:rPr lang="en-US" sz="2000" dirty="0" err="1" smtClean="0"/>
              <a:t>работ</a:t>
            </a:r>
            <a:r>
              <a:rPr lang="en-US" sz="2000" dirty="0" smtClean="0"/>
              <a:t>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школьную</a:t>
            </a:r>
            <a:r>
              <a:rPr lang="en-US" sz="2000" dirty="0" smtClean="0"/>
              <a:t> </a:t>
            </a:r>
            <a:r>
              <a:rPr lang="en-US" sz="2000" dirty="0" err="1" smtClean="0"/>
              <a:t>научно-практическую</a:t>
            </a:r>
            <a:r>
              <a:rPr lang="en-US" sz="2000" dirty="0" smtClean="0"/>
              <a:t> </a:t>
            </a:r>
            <a:r>
              <a:rPr lang="en-US" sz="2000" dirty="0" err="1" smtClean="0"/>
              <a:t>конференцию</a:t>
            </a:r>
            <a:r>
              <a:rPr lang="en-US" sz="2000" dirty="0" smtClean="0"/>
              <a:t>, </a:t>
            </a:r>
            <a:r>
              <a:rPr lang="en-US" sz="2000" dirty="0" err="1" smtClean="0"/>
              <a:t>итоговая</a:t>
            </a:r>
            <a:r>
              <a:rPr lang="en-US" sz="2000" dirty="0" smtClean="0"/>
              <a:t> </a:t>
            </a:r>
            <a:r>
              <a:rPr lang="en-US" sz="2000" dirty="0" err="1" smtClean="0"/>
              <a:t>рефлексия</a:t>
            </a:r>
            <a:r>
              <a:rPr lang="en-US" sz="2000" dirty="0" smtClean="0"/>
              <a:t> </a:t>
            </a:r>
            <a:r>
              <a:rPr lang="en-US" sz="2000" dirty="0" err="1" smtClean="0"/>
              <a:t>учителя</a:t>
            </a:r>
            <a:r>
              <a:rPr lang="en-US" sz="2000" dirty="0" smtClean="0"/>
              <a:t> и </a:t>
            </a:r>
            <a:r>
              <a:rPr lang="en-US" sz="2000" dirty="0" err="1" smtClean="0"/>
              <a:t>учеников</a:t>
            </a:r>
            <a:r>
              <a:rPr lang="en-US" sz="2000" dirty="0" smtClean="0"/>
              <a:t>.</a:t>
            </a:r>
            <a:r>
              <a:rPr lang="ru-RU" sz="2000" dirty="0" smtClean="0"/>
              <a:t> Оформление результатов исследований, презентация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     результатов на итоговой конференции, итоговое оценивание работ, рефлексия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528</Words>
  <Application>Microsoft Office PowerPoint</Application>
  <PresentationFormat>Экран (4:3)</PresentationFormat>
  <Paragraphs>75</Paragraphs>
  <Slides>11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ИСТОРИЯ ДоллАРА</vt:lpstr>
      <vt:lpstr>Основополагающий вопрос</vt:lpstr>
      <vt:lpstr>Что нам интересно?</vt:lpstr>
      <vt:lpstr>С чего началась история?  </vt:lpstr>
      <vt:lpstr>Как появился знак $?</vt:lpstr>
      <vt:lpstr>Официально долларизованные экономики</vt:lpstr>
      <vt:lpstr>Производство банкнот и их защита НАЗАД</vt:lpstr>
      <vt:lpstr>Внешний вид, дизайн</vt:lpstr>
      <vt:lpstr>Этапы работы над проектом:</vt:lpstr>
      <vt:lpstr>Разделимся на группы:</vt:lpstr>
      <vt:lpstr>Представление результатов исследований: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admin</dc:creator>
  <cp:lastModifiedBy>Настя</cp:lastModifiedBy>
  <cp:revision>39</cp:revision>
  <dcterms:created xsi:type="dcterms:W3CDTF">2010-02-14T14:44:11Z</dcterms:created>
  <dcterms:modified xsi:type="dcterms:W3CDTF">2012-09-30T17:20:28Z</dcterms:modified>
</cp:coreProperties>
</file>