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2" r:id="rId3"/>
    <p:sldId id="258" r:id="rId4"/>
    <p:sldId id="263" r:id="rId5"/>
    <p:sldId id="264" r:id="rId6"/>
    <p:sldId id="265" r:id="rId7"/>
    <p:sldId id="266" r:id="rId8"/>
    <p:sldId id="267" r:id="rId9"/>
    <p:sldId id="261" r:id="rId10"/>
    <p:sldId id="259" r:id="rId11"/>
    <p:sldId id="2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AC391-AD6E-4A4B-B66A-58B7D6780C1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BAEC9C-F396-4AE1-9261-C731F36F471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600" dirty="0" smtClean="0"/>
            <a:t>Рыночная структура</a:t>
          </a:r>
          <a:endParaRPr lang="ru-RU" sz="1600" dirty="0"/>
        </a:p>
      </dgm:t>
    </dgm:pt>
    <dgm:pt modelId="{B597397B-15D8-4F16-826F-1B7D2E0D0614}" type="parTrans" cxnId="{2D60DDB4-0430-48E5-814D-24D14C02C162}">
      <dgm:prSet/>
      <dgm:spPr/>
      <dgm:t>
        <a:bodyPr/>
        <a:lstStyle/>
        <a:p>
          <a:endParaRPr lang="ru-RU"/>
        </a:p>
      </dgm:t>
    </dgm:pt>
    <dgm:pt modelId="{73D67365-7A57-4558-B032-6B6F2823CAA3}" type="sibTrans" cxnId="{2D60DDB4-0430-48E5-814D-24D14C02C162}">
      <dgm:prSet/>
      <dgm:spPr/>
      <dgm:t>
        <a:bodyPr/>
        <a:lstStyle/>
        <a:p>
          <a:endParaRPr lang="ru-RU"/>
        </a:p>
      </dgm:t>
    </dgm:pt>
    <dgm:pt modelId="{B973646B-BF35-4247-9C7F-EBE8C13EA2E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Не совершенная конкуренция</a:t>
          </a:r>
          <a:endParaRPr lang="ru-RU" sz="1600" dirty="0"/>
        </a:p>
      </dgm:t>
    </dgm:pt>
    <dgm:pt modelId="{6F1E86DF-5FAB-4B8B-830A-AA9358016088}" type="parTrans" cxnId="{5CF3CF20-A804-4159-9BB0-B9FA22BF4E1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CF001B1-8069-42E0-9923-58FC992218D2}" type="sibTrans" cxnId="{5CF3CF20-A804-4159-9BB0-B9FA22BF4E1D}">
      <dgm:prSet/>
      <dgm:spPr/>
      <dgm:t>
        <a:bodyPr/>
        <a:lstStyle/>
        <a:p>
          <a:endParaRPr lang="ru-RU"/>
        </a:p>
      </dgm:t>
    </dgm:pt>
    <dgm:pt modelId="{1F5CFAF8-3E85-4686-85E5-F239CDDC6F9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Олигополия</a:t>
          </a:r>
          <a:endParaRPr lang="ru-RU" sz="1600" dirty="0"/>
        </a:p>
      </dgm:t>
    </dgm:pt>
    <dgm:pt modelId="{4FE42D93-4EE6-4828-A581-D88B0151CB59}" type="parTrans" cxnId="{03B6EC05-8F22-4E1D-83C9-9E6179B3A9D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2D18060-1BEB-4AFD-9197-7D58DAA99CF6}" type="sibTrans" cxnId="{03B6EC05-8F22-4E1D-83C9-9E6179B3A9D6}">
      <dgm:prSet/>
      <dgm:spPr/>
      <dgm:t>
        <a:bodyPr/>
        <a:lstStyle/>
        <a:p>
          <a:endParaRPr lang="ru-RU"/>
        </a:p>
      </dgm:t>
    </dgm:pt>
    <dgm:pt modelId="{087FBB22-BB61-4472-AC1D-87BD40B4BD8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Монополия</a:t>
          </a:r>
          <a:endParaRPr lang="ru-RU" sz="1600" dirty="0"/>
        </a:p>
      </dgm:t>
    </dgm:pt>
    <dgm:pt modelId="{81D0CC87-F24C-46B5-AD03-960C21E4570B}" type="parTrans" cxnId="{B3369D24-241B-4371-A621-D991FCC2104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676B68F-4ED5-4573-8EA8-1E6776F54B34}" type="sibTrans" cxnId="{B3369D24-241B-4371-A621-D991FCC21047}">
      <dgm:prSet/>
      <dgm:spPr/>
      <dgm:t>
        <a:bodyPr/>
        <a:lstStyle/>
        <a:p>
          <a:endParaRPr lang="ru-RU"/>
        </a:p>
      </dgm:t>
    </dgm:pt>
    <dgm:pt modelId="{C7D77A21-C156-4C52-B6E2-4959C25F602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Совершенная конкуренция</a:t>
          </a:r>
          <a:endParaRPr lang="ru-RU" sz="1600" dirty="0"/>
        </a:p>
      </dgm:t>
    </dgm:pt>
    <dgm:pt modelId="{8F6AA1C5-1F9C-4D8C-A85E-485A8CEE4DF0}" type="parTrans" cxnId="{5479C57A-490A-4BCC-B1F8-0288B4DAC06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504338E-490E-4A76-8223-B4B5F6F4945C}" type="sibTrans" cxnId="{5479C57A-490A-4BCC-B1F8-0288B4DAC067}">
      <dgm:prSet/>
      <dgm:spPr/>
      <dgm:t>
        <a:bodyPr/>
        <a:lstStyle/>
        <a:p>
          <a:endParaRPr lang="ru-RU"/>
        </a:p>
      </dgm:t>
    </dgm:pt>
    <dgm:pt modelId="{E3A8D57A-8828-4ADC-9E43-22B270D24F4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Монополистическая конкуренция</a:t>
          </a:r>
          <a:endParaRPr lang="ru-RU" sz="1600" dirty="0"/>
        </a:p>
      </dgm:t>
    </dgm:pt>
    <dgm:pt modelId="{608214FC-2ACB-4A3B-82E9-1549C2ADD40E}" type="parTrans" cxnId="{9A9A0D50-1520-4A79-BC2D-6DAFA4BFD0A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97B25CE-2F4D-48E2-B67C-8A18E04362B3}" type="sibTrans" cxnId="{9A9A0D50-1520-4A79-BC2D-6DAFA4BFD0A9}">
      <dgm:prSet/>
      <dgm:spPr/>
      <dgm:t>
        <a:bodyPr/>
        <a:lstStyle/>
        <a:p>
          <a:endParaRPr lang="ru-RU"/>
        </a:p>
      </dgm:t>
    </dgm:pt>
    <dgm:pt modelId="{5818AC63-26D5-4864-8ACF-9C032C48812D}" type="pres">
      <dgm:prSet presAssocID="{3AFAC391-AD6E-4A4B-B66A-58B7D6780C1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7A44556-D162-40F8-82B8-C42F9AF7AEA6}" type="pres">
      <dgm:prSet presAssocID="{3AFAC391-AD6E-4A4B-B66A-58B7D6780C18}" presName="hierFlow" presStyleCnt="0"/>
      <dgm:spPr/>
    </dgm:pt>
    <dgm:pt modelId="{B3AEA5F9-DB41-40C8-B8BB-EF3D16FD7757}" type="pres">
      <dgm:prSet presAssocID="{3AFAC391-AD6E-4A4B-B66A-58B7D6780C1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260881A-4591-4BBF-BE6D-5385B4504CB7}" type="pres">
      <dgm:prSet presAssocID="{89BAEC9C-F396-4AE1-9261-C731F36F4716}" presName="Name14" presStyleCnt="0"/>
      <dgm:spPr/>
    </dgm:pt>
    <dgm:pt modelId="{DF2A451A-4DB5-4495-B926-B1BA580018C9}" type="pres">
      <dgm:prSet presAssocID="{89BAEC9C-F396-4AE1-9261-C731F36F4716}" presName="level1Shape" presStyleLbl="node0" presStyleIdx="0" presStyleCnt="1">
        <dgm:presLayoutVars>
          <dgm:chPref val="3"/>
        </dgm:presLayoutVars>
      </dgm:prSet>
      <dgm:spPr/>
    </dgm:pt>
    <dgm:pt modelId="{8198DBB0-6474-4971-9D3C-ACD6052D4DC6}" type="pres">
      <dgm:prSet presAssocID="{89BAEC9C-F396-4AE1-9261-C731F36F4716}" presName="hierChild2" presStyleCnt="0"/>
      <dgm:spPr/>
    </dgm:pt>
    <dgm:pt modelId="{FAD678DF-64CC-402B-8EC7-CBEFC221FDC9}" type="pres">
      <dgm:prSet presAssocID="{6F1E86DF-5FAB-4B8B-830A-AA9358016088}" presName="Name19" presStyleLbl="parChTrans1D2" presStyleIdx="0" presStyleCnt="2"/>
      <dgm:spPr/>
    </dgm:pt>
    <dgm:pt modelId="{5A1DA61E-BDB1-4E17-9C7B-9AAB181BB852}" type="pres">
      <dgm:prSet presAssocID="{B973646B-BF35-4247-9C7F-EBE8C13EA2E6}" presName="Name21" presStyleCnt="0"/>
      <dgm:spPr/>
    </dgm:pt>
    <dgm:pt modelId="{49D4D5B3-5E87-4566-8EFF-9A756791F8A9}" type="pres">
      <dgm:prSet presAssocID="{B973646B-BF35-4247-9C7F-EBE8C13EA2E6}" presName="level2Shape" presStyleLbl="node2" presStyleIdx="0" presStyleCnt="2"/>
      <dgm:spPr/>
      <dgm:t>
        <a:bodyPr/>
        <a:lstStyle/>
        <a:p>
          <a:endParaRPr lang="ru-RU"/>
        </a:p>
      </dgm:t>
    </dgm:pt>
    <dgm:pt modelId="{2FC4E79C-EFAA-4FFD-ADA5-21011E262795}" type="pres">
      <dgm:prSet presAssocID="{B973646B-BF35-4247-9C7F-EBE8C13EA2E6}" presName="hierChild3" presStyleCnt="0"/>
      <dgm:spPr/>
    </dgm:pt>
    <dgm:pt modelId="{49003625-DC72-403A-BAA5-9754285C8BCE}" type="pres">
      <dgm:prSet presAssocID="{4FE42D93-4EE6-4828-A581-D88B0151CB59}" presName="Name19" presStyleLbl="parChTrans1D3" presStyleIdx="0" presStyleCnt="3"/>
      <dgm:spPr/>
    </dgm:pt>
    <dgm:pt modelId="{CD32E6DA-3B1D-4B66-8055-88D148E694D5}" type="pres">
      <dgm:prSet presAssocID="{1F5CFAF8-3E85-4686-85E5-F239CDDC6F97}" presName="Name21" presStyleCnt="0"/>
      <dgm:spPr/>
    </dgm:pt>
    <dgm:pt modelId="{EC9FEAD6-05EB-4F8E-AEA8-4BF7BD4C2AFC}" type="pres">
      <dgm:prSet presAssocID="{1F5CFAF8-3E85-4686-85E5-F239CDDC6F97}" presName="level2Shape" presStyleLbl="node3" presStyleIdx="0" presStyleCnt="3" custLinFactNeighborX="-48317" custLinFactNeighborY="-10486"/>
      <dgm:spPr/>
    </dgm:pt>
    <dgm:pt modelId="{D30A2EDF-CCAF-4C9F-9C44-2F733291AECC}" type="pres">
      <dgm:prSet presAssocID="{1F5CFAF8-3E85-4686-85E5-F239CDDC6F97}" presName="hierChild3" presStyleCnt="0"/>
      <dgm:spPr/>
    </dgm:pt>
    <dgm:pt modelId="{8329857A-C87F-41D2-9787-C74E775419D8}" type="pres">
      <dgm:prSet presAssocID="{81D0CC87-F24C-46B5-AD03-960C21E4570B}" presName="Name19" presStyleLbl="parChTrans1D3" presStyleIdx="1" presStyleCnt="3"/>
      <dgm:spPr/>
    </dgm:pt>
    <dgm:pt modelId="{E8D45FDD-A4FA-40D0-8478-E596A489FF82}" type="pres">
      <dgm:prSet presAssocID="{087FBB22-BB61-4472-AC1D-87BD40B4BD83}" presName="Name21" presStyleCnt="0"/>
      <dgm:spPr/>
    </dgm:pt>
    <dgm:pt modelId="{B53CD39C-F183-4D8F-8B0F-A8C64FF75E65}" type="pres">
      <dgm:prSet presAssocID="{087FBB22-BB61-4472-AC1D-87BD40B4BD83}" presName="level2Shape" presStyleLbl="node3" presStyleIdx="1" presStyleCnt="3" custLinFactNeighborX="-61528" custLinFactNeighborY="-10486"/>
      <dgm:spPr/>
    </dgm:pt>
    <dgm:pt modelId="{8C6345F5-7539-45EC-A4A3-C30B253E5927}" type="pres">
      <dgm:prSet presAssocID="{087FBB22-BB61-4472-AC1D-87BD40B4BD83}" presName="hierChild3" presStyleCnt="0"/>
      <dgm:spPr/>
    </dgm:pt>
    <dgm:pt modelId="{417293E8-6CDA-43BC-991C-503771F22516}" type="pres">
      <dgm:prSet presAssocID="{608214FC-2ACB-4A3B-82E9-1549C2ADD40E}" presName="Name19" presStyleLbl="parChTrans1D3" presStyleIdx="2" presStyleCnt="3"/>
      <dgm:spPr/>
    </dgm:pt>
    <dgm:pt modelId="{A681E057-9DD5-4A87-8A9C-974D32137561}" type="pres">
      <dgm:prSet presAssocID="{E3A8D57A-8828-4ADC-9E43-22B270D24F46}" presName="Name21" presStyleCnt="0"/>
      <dgm:spPr/>
    </dgm:pt>
    <dgm:pt modelId="{ED6A462F-ED5D-4CF3-9202-652A65EB3E97}" type="pres">
      <dgm:prSet presAssocID="{E3A8D57A-8828-4ADC-9E43-22B270D24F46}" presName="level2Shape" presStyleLbl="node3" presStyleIdx="2" presStyleCnt="3" custLinFactNeighborX="-79230" custLinFactNeighborY="-10486"/>
      <dgm:spPr/>
    </dgm:pt>
    <dgm:pt modelId="{2FE72D2D-4434-4AD7-BFA7-1E32528A52B4}" type="pres">
      <dgm:prSet presAssocID="{E3A8D57A-8828-4ADC-9E43-22B270D24F46}" presName="hierChild3" presStyleCnt="0"/>
      <dgm:spPr/>
    </dgm:pt>
    <dgm:pt modelId="{FF82B156-B646-4AEC-BA19-19088B9F7E61}" type="pres">
      <dgm:prSet presAssocID="{8F6AA1C5-1F9C-4D8C-A85E-485A8CEE4DF0}" presName="Name19" presStyleLbl="parChTrans1D2" presStyleIdx="1" presStyleCnt="2"/>
      <dgm:spPr/>
    </dgm:pt>
    <dgm:pt modelId="{722C6C74-AEEB-47A9-9D9B-7237D7DC57ED}" type="pres">
      <dgm:prSet presAssocID="{C7D77A21-C156-4C52-B6E2-4959C25F602A}" presName="Name21" presStyleCnt="0"/>
      <dgm:spPr/>
    </dgm:pt>
    <dgm:pt modelId="{B7214A16-C637-4DE1-A3E5-032084B4A784}" type="pres">
      <dgm:prSet presAssocID="{C7D77A21-C156-4C52-B6E2-4959C25F602A}" presName="level2Shape" presStyleLbl="node2" presStyleIdx="1" presStyleCnt="2"/>
      <dgm:spPr/>
    </dgm:pt>
    <dgm:pt modelId="{5A4321AF-FCEB-46A6-A7E7-E82B73D48560}" type="pres">
      <dgm:prSet presAssocID="{C7D77A21-C156-4C52-B6E2-4959C25F602A}" presName="hierChild3" presStyleCnt="0"/>
      <dgm:spPr/>
    </dgm:pt>
    <dgm:pt modelId="{5F07001F-423F-4D3E-B424-8E0DB4085C4C}" type="pres">
      <dgm:prSet presAssocID="{3AFAC391-AD6E-4A4B-B66A-58B7D6780C18}" presName="bgShapesFlow" presStyleCnt="0"/>
      <dgm:spPr/>
    </dgm:pt>
  </dgm:ptLst>
  <dgm:cxnLst>
    <dgm:cxn modelId="{5CF3CF20-A804-4159-9BB0-B9FA22BF4E1D}" srcId="{89BAEC9C-F396-4AE1-9261-C731F36F4716}" destId="{B973646B-BF35-4247-9C7F-EBE8C13EA2E6}" srcOrd="0" destOrd="0" parTransId="{6F1E86DF-5FAB-4B8B-830A-AA9358016088}" sibTransId="{7CF001B1-8069-42E0-9923-58FC992218D2}"/>
    <dgm:cxn modelId="{2536EAFF-D680-4469-88C9-8B4C2018603F}" type="presOf" srcId="{4FE42D93-4EE6-4828-A581-D88B0151CB59}" destId="{49003625-DC72-403A-BAA5-9754285C8BCE}" srcOrd="0" destOrd="0" presId="urn:microsoft.com/office/officeart/2005/8/layout/hierarchy6"/>
    <dgm:cxn modelId="{03B6EC05-8F22-4E1D-83C9-9E6179B3A9D6}" srcId="{B973646B-BF35-4247-9C7F-EBE8C13EA2E6}" destId="{1F5CFAF8-3E85-4686-85E5-F239CDDC6F97}" srcOrd="0" destOrd="0" parTransId="{4FE42D93-4EE6-4828-A581-D88B0151CB59}" sibTransId="{32D18060-1BEB-4AFD-9197-7D58DAA99CF6}"/>
    <dgm:cxn modelId="{9A9A0D50-1520-4A79-BC2D-6DAFA4BFD0A9}" srcId="{B973646B-BF35-4247-9C7F-EBE8C13EA2E6}" destId="{E3A8D57A-8828-4ADC-9E43-22B270D24F46}" srcOrd="2" destOrd="0" parTransId="{608214FC-2ACB-4A3B-82E9-1549C2ADD40E}" sibTransId="{697B25CE-2F4D-48E2-B67C-8A18E04362B3}"/>
    <dgm:cxn modelId="{EDC0136E-6388-487D-B039-49B71ECA2BE5}" type="presOf" srcId="{E3A8D57A-8828-4ADC-9E43-22B270D24F46}" destId="{ED6A462F-ED5D-4CF3-9202-652A65EB3E97}" srcOrd="0" destOrd="0" presId="urn:microsoft.com/office/officeart/2005/8/layout/hierarchy6"/>
    <dgm:cxn modelId="{390C87D8-795C-4C0C-A8CD-8869DC32AC30}" type="presOf" srcId="{087FBB22-BB61-4472-AC1D-87BD40B4BD83}" destId="{B53CD39C-F183-4D8F-8B0F-A8C64FF75E65}" srcOrd="0" destOrd="0" presId="urn:microsoft.com/office/officeart/2005/8/layout/hierarchy6"/>
    <dgm:cxn modelId="{D0BD6D90-4000-441C-A396-4B917739FB5F}" type="presOf" srcId="{3AFAC391-AD6E-4A4B-B66A-58B7D6780C18}" destId="{5818AC63-26D5-4864-8ACF-9C032C48812D}" srcOrd="0" destOrd="0" presId="urn:microsoft.com/office/officeart/2005/8/layout/hierarchy6"/>
    <dgm:cxn modelId="{C68D376C-F19A-45BD-A683-469FA0E30B8A}" type="presOf" srcId="{1F5CFAF8-3E85-4686-85E5-F239CDDC6F97}" destId="{EC9FEAD6-05EB-4F8E-AEA8-4BF7BD4C2AFC}" srcOrd="0" destOrd="0" presId="urn:microsoft.com/office/officeart/2005/8/layout/hierarchy6"/>
    <dgm:cxn modelId="{2D60DDB4-0430-48E5-814D-24D14C02C162}" srcId="{3AFAC391-AD6E-4A4B-B66A-58B7D6780C18}" destId="{89BAEC9C-F396-4AE1-9261-C731F36F4716}" srcOrd="0" destOrd="0" parTransId="{B597397B-15D8-4F16-826F-1B7D2E0D0614}" sibTransId="{73D67365-7A57-4558-B032-6B6F2823CAA3}"/>
    <dgm:cxn modelId="{75F1DEC1-494B-4C1B-B5A0-E4A788B5C5EB}" type="presOf" srcId="{608214FC-2ACB-4A3B-82E9-1549C2ADD40E}" destId="{417293E8-6CDA-43BC-991C-503771F22516}" srcOrd="0" destOrd="0" presId="urn:microsoft.com/office/officeart/2005/8/layout/hierarchy6"/>
    <dgm:cxn modelId="{5479C57A-490A-4BCC-B1F8-0288B4DAC067}" srcId="{89BAEC9C-F396-4AE1-9261-C731F36F4716}" destId="{C7D77A21-C156-4C52-B6E2-4959C25F602A}" srcOrd="1" destOrd="0" parTransId="{8F6AA1C5-1F9C-4D8C-A85E-485A8CEE4DF0}" sibTransId="{6504338E-490E-4A76-8223-B4B5F6F4945C}"/>
    <dgm:cxn modelId="{C899838E-EE6F-4D25-893E-A8B170F991CE}" type="presOf" srcId="{89BAEC9C-F396-4AE1-9261-C731F36F4716}" destId="{DF2A451A-4DB5-4495-B926-B1BA580018C9}" srcOrd="0" destOrd="0" presId="urn:microsoft.com/office/officeart/2005/8/layout/hierarchy6"/>
    <dgm:cxn modelId="{1429381A-FF7C-4287-B8F8-4FEA2A476C19}" type="presOf" srcId="{B973646B-BF35-4247-9C7F-EBE8C13EA2E6}" destId="{49D4D5B3-5E87-4566-8EFF-9A756791F8A9}" srcOrd="0" destOrd="0" presId="urn:microsoft.com/office/officeart/2005/8/layout/hierarchy6"/>
    <dgm:cxn modelId="{CCF7932E-485E-49EE-BAE7-D3D1AE7361FD}" type="presOf" srcId="{81D0CC87-F24C-46B5-AD03-960C21E4570B}" destId="{8329857A-C87F-41D2-9787-C74E775419D8}" srcOrd="0" destOrd="0" presId="urn:microsoft.com/office/officeart/2005/8/layout/hierarchy6"/>
    <dgm:cxn modelId="{9115214E-5357-47DC-A7BB-60BF6094B2A9}" type="presOf" srcId="{C7D77A21-C156-4C52-B6E2-4959C25F602A}" destId="{B7214A16-C637-4DE1-A3E5-032084B4A784}" srcOrd="0" destOrd="0" presId="urn:microsoft.com/office/officeart/2005/8/layout/hierarchy6"/>
    <dgm:cxn modelId="{B3369D24-241B-4371-A621-D991FCC21047}" srcId="{B973646B-BF35-4247-9C7F-EBE8C13EA2E6}" destId="{087FBB22-BB61-4472-AC1D-87BD40B4BD83}" srcOrd="1" destOrd="0" parTransId="{81D0CC87-F24C-46B5-AD03-960C21E4570B}" sibTransId="{C676B68F-4ED5-4573-8EA8-1E6776F54B34}"/>
    <dgm:cxn modelId="{17C9B1B9-4391-4BDB-BF0D-3FC3440FD1C2}" type="presOf" srcId="{8F6AA1C5-1F9C-4D8C-A85E-485A8CEE4DF0}" destId="{FF82B156-B646-4AEC-BA19-19088B9F7E61}" srcOrd="0" destOrd="0" presId="urn:microsoft.com/office/officeart/2005/8/layout/hierarchy6"/>
    <dgm:cxn modelId="{36B0AAA0-9ED5-4B92-BE30-43D323A1BFE8}" type="presOf" srcId="{6F1E86DF-5FAB-4B8B-830A-AA9358016088}" destId="{FAD678DF-64CC-402B-8EC7-CBEFC221FDC9}" srcOrd="0" destOrd="0" presId="urn:microsoft.com/office/officeart/2005/8/layout/hierarchy6"/>
    <dgm:cxn modelId="{E24EC9BE-9FCC-4B4A-8650-55EB548B46AB}" type="presParOf" srcId="{5818AC63-26D5-4864-8ACF-9C032C48812D}" destId="{87A44556-D162-40F8-82B8-C42F9AF7AEA6}" srcOrd="0" destOrd="0" presId="urn:microsoft.com/office/officeart/2005/8/layout/hierarchy6"/>
    <dgm:cxn modelId="{FAE924D2-8101-4F37-A0B0-57DB3F29F36E}" type="presParOf" srcId="{87A44556-D162-40F8-82B8-C42F9AF7AEA6}" destId="{B3AEA5F9-DB41-40C8-B8BB-EF3D16FD7757}" srcOrd="0" destOrd="0" presId="urn:microsoft.com/office/officeart/2005/8/layout/hierarchy6"/>
    <dgm:cxn modelId="{01B98A46-B8EB-4814-AF8F-54C2A3A87A57}" type="presParOf" srcId="{B3AEA5F9-DB41-40C8-B8BB-EF3D16FD7757}" destId="{F260881A-4591-4BBF-BE6D-5385B4504CB7}" srcOrd="0" destOrd="0" presId="urn:microsoft.com/office/officeart/2005/8/layout/hierarchy6"/>
    <dgm:cxn modelId="{D1692961-8B22-424C-9E9F-C8CBCC06E4B6}" type="presParOf" srcId="{F260881A-4591-4BBF-BE6D-5385B4504CB7}" destId="{DF2A451A-4DB5-4495-B926-B1BA580018C9}" srcOrd="0" destOrd="0" presId="urn:microsoft.com/office/officeart/2005/8/layout/hierarchy6"/>
    <dgm:cxn modelId="{9CB2B1B6-2806-418F-A1BC-44423A38AACC}" type="presParOf" srcId="{F260881A-4591-4BBF-BE6D-5385B4504CB7}" destId="{8198DBB0-6474-4971-9D3C-ACD6052D4DC6}" srcOrd="1" destOrd="0" presId="urn:microsoft.com/office/officeart/2005/8/layout/hierarchy6"/>
    <dgm:cxn modelId="{EFB6848E-3C54-4A8B-971B-2186939C8249}" type="presParOf" srcId="{8198DBB0-6474-4971-9D3C-ACD6052D4DC6}" destId="{FAD678DF-64CC-402B-8EC7-CBEFC221FDC9}" srcOrd="0" destOrd="0" presId="urn:microsoft.com/office/officeart/2005/8/layout/hierarchy6"/>
    <dgm:cxn modelId="{D432F6E3-B8F3-4630-BE73-6F0EB295AD95}" type="presParOf" srcId="{8198DBB0-6474-4971-9D3C-ACD6052D4DC6}" destId="{5A1DA61E-BDB1-4E17-9C7B-9AAB181BB852}" srcOrd="1" destOrd="0" presId="urn:microsoft.com/office/officeart/2005/8/layout/hierarchy6"/>
    <dgm:cxn modelId="{BD1E6CA3-9860-48B3-98ED-00FA791FB81D}" type="presParOf" srcId="{5A1DA61E-BDB1-4E17-9C7B-9AAB181BB852}" destId="{49D4D5B3-5E87-4566-8EFF-9A756791F8A9}" srcOrd="0" destOrd="0" presId="urn:microsoft.com/office/officeart/2005/8/layout/hierarchy6"/>
    <dgm:cxn modelId="{2DE44641-A742-4C73-8F40-B79F30199D1B}" type="presParOf" srcId="{5A1DA61E-BDB1-4E17-9C7B-9AAB181BB852}" destId="{2FC4E79C-EFAA-4FFD-ADA5-21011E262795}" srcOrd="1" destOrd="0" presId="urn:microsoft.com/office/officeart/2005/8/layout/hierarchy6"/>
    <dgm:cxn modelId="{587A7F59-DE57-4ACF-8CFA-D22B6C6A35CA}" type="presParOf" srcId="{2FC4E79C-EFAA-4FFD-ADA5-21011E262795}" destId="{49003625-DC72-403A-BAA5-9754285C8BCE}" srcOrd="0" destOrd="0" presId="urn:microsoft.com/office/officeart/2005/8/layout/hierarchy6"/>
    <dgm:cxn modelId="{366DA7EA-7961-4B7F-A7FF-C943F716467F}" type="presParOf" srcId="{2FC4E79C-EFAA-4FFD-ADA5-21011E262795}" destId="{CD32E6DA-3B1D-4B66-8055-88D148E694D5}" srcOrd="1" destOrd="0" presId="urn:microsoft.com/office/officeart/2005/8/layout/hierarchy6"/>
    <dgm:cxn modelId="{2E633461-34CD-4C89-AD25-1E2A010A352C}" type="presParOf" srcId="{CD32E6DA-3B1D-4B66-8055-88D148E694D5}" destId="{EC9FEAD6-05EB-4F8E-AEA8-4BF7BD4C2AFC}" srcOrd="0" destOrd="0" presId="urn:microsoft.com/office/officeart/2005/8/layout/hierarchy6"/>
    <dgm:cxn modelId="{EA2A5DC4-F646-45E6-B003-F7B117E107CB}" type="presParOf" srcId="{CD32E6DA-3B1D-4B66-8055-88D148E694D5}" destId="{D30A2EDF-CCAF-4C9F-9C44-2F733291AECC}" srcOrd="1" destOrd="0" presId="urn:microsoft.com/office/officeart/2005/8/layout/hierarchy6"/>
    <dgm:cxn modelId="{5BDF183E-A9D8-4B3F-AF1A-70D2FA2239F4}" type="presParOf" srcId="{2FC4E79C-EFAA-4FFD-ADA5-21011E262795}" destId="{8329857A-C87F-41D2-9787-C74E775419D8}" srcOrd="2" destOrd="0" presId="urn:microsoft.com/office/officeart/2005/8/layout/hierarchy6"/>
    <dgm:cxn modelId="{E0EE8518-41B4-4816-8FDA-19D301B54E07}" type="presParOf" srcId="{2FC4E79C-EFAA-4FFD-ADA5-21011E262795}" destId="{E8D45FDD-A4FA-40D0-8478-E596A489FF82}" srcOrd="3" destOrd="0" presId="urn:microsoft.com/office/officeart/2005/8/layout/hierarchy6"/>
    <dgm:cxn modelId="{14BBDF4C-AC9E-4DAF-B01E-A36C07500439}" type="presParOf" srcId="{E8D45FDD-A4FA-40D0-8478-E596A489FF82}" destId="{B53CD39C-F183-4D8F-8B0F-A8C64FF75E65}" srcOrd="0" destOrd="0" presId="urn:microsoft.com/office/officeart/2005/8/layout/hierarchy6"/>
    <dgm:cxn modelId="{86BF6A59-8D13-4FBE-8DE1-25ECA4192CBE}" type="presParOf" srcId="{E8D45FDD-A4FA-40D0-8478-E596A489FF82}" destId="{8C6345F5-7539-45EC-A4A3-C30B253E5927}" srcOrd="1" destOrd="0" presId="urn:microsoft.com/office/officeart/2005/8/layout/hierarchy6"/>
    <dgm:cxn modelId="{B249F10F-A174-44E3-B287-163B712658DA}" type="presParOf" srcId="{2FC4E79C-EFAA-4FFD-ADA5-21011E262795}" destId="{417293E8-6CDA-43BC-991C-503771F22516}" srcOrd="4" destOrd="0" presId="urn:microsoft.com/office/officeart/2005/8/layout/hierarchy6"/>
    <dgm:cxn modelId="{2A9C7986-A444-41CE-9274-DEE3DB99C7C5}" type="presParOf" srcId="{2FC4E79C-EFAA-4FFD-ADA5-21011E262795}" destId="{A681E057-9DD5-4A87-8A9C-974D32137561}" srcOrd="5" destOrd="0" presId="urn:microsoft.com/office/officeart/2005/8/layout/hierarchy6"/>
    <dgm:cxn modelId="{F14FBA88-D550-429E-950F-1ED0A003A2E3}" type="presParOf" srcId="{A681E057-9DD5-4A87-8A9C-974D32137561}" destId="{ED6A462F-ED5D-4CF3-9202-652A65EB3E97}" srcOrd="0" destOrd="0" presId="urn:microsoft.com/office/officeart/2005/8/layout/hierarchy6"/>
    <dgm:cxn modelId="{B989FE6A-AB39-4AB1-A3B6-BB9FB708E8F3}" type="presParOf" srcId="{A681E057-9DD5-4A87-8A9C-974D32137561}" destId="{2FE72D2D-4434-4AD7-BFA7-1E32528A52B4}" srcOrd="1" destOrd="0" presId="urn:microsoft.com/office/officeart/2005/8/layout/hierarchy6"/>
    <dgm:cxn modelId="{33FEF86A-DCD1-4211-AD87-CCA5F5E18B62}" type="presParOf" srcId="{8198DBB0-6474-4971-9D3C-ACD6052D4DC6}" destId="{FF82B156-B646-4AEC-BA19-19088B9F7E61}" srcOrd="2" destOrd="0" presId="urn:microsoft.com/office/officeart/2005/8/layout/hierarchy6"/>
    <dgm:cxn modelId="{3FB61478-20AD-445F-9BAD-72371BA8BF09}" type="presParOf" srcId="{8198DBB0-6474-4971-9D3C-ACD6052D4DC6}" destId="{722C6C74-AEEB-47A9-9D9B-7237D7DC57ED}" srcOrd="3" destOrd="0" presId="urn:microsoft.com/office/officeart/2005/8/layout/hierarchy6"/>
    <dgm:cxn modelId="{F13F9BAF-21B5-4045-B7E9-21BABAEE9C28}" type="presParOf" srcId="{722C6C74-AEEB-47A9-9D9B-7237D7DC57ED}" destId="{B7214A16-C637-4DE1-A3E5-032084B4A784}" srcOrd="0" destOrd="0" presId="urn:microsoft.com/office/officeart/2005/8/layout/hierarchy6"/>
    <dgm:cxn modelId="{72E309AC-8BDD-451E-97AA-59CD02799ED2}" type="presParOf" srcId="{722C6C74-AEEB-47A9-9D9B-7237D7DC57ED}" destId="{5A4321AF-FCEB-46A6-A7E7-E82B73D48560}" srcOrd="1" destOrd="0" presId="urn:microsoft.com/office/officeart/2005/8/layout/hierarchy6"/>
    <dgm:cxn modelId="{53E2F041-DB39-4967-ADF1-87F97E92B569}" type="presParOf" srcId="{5818AC63-26D5-4864-8ACF-9C032C48812D}" destId="{5F07001F-423F-4D3E-B424-8E0DB4085C4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2A451A-4DB5-4495-B926-B1BA580018C9}">
      <dsp:nvSpPr>
        <dsp:cNvPr id="0" name=""/>
        <dsp:cNvSpPr/>
      </dsp:nvSpPr>
      <dsp:spPr>
        <a:xfrm>
          <a:off x="3828519" y="0"/>
          <a:ext cx="1603063" cy="10687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Рыночная структура</a:t>
          </a:r>
          <a:endParaRPr lang="ru-RU" sz="1600" kern="1200" dirty="0"/>
        </a:p>
      </dsp:txBody>
      <dsp:txXfrm>
        <a:off x="3828519" y="0"/>
        <a:ext cx="1603063" cy="1068709"/>
      </dsp:txXfrm>
    </dsp:sp>
    <dsp:sp modelId="{FAD678DF-64CC-402B-8EC7-CBEFC221FDC9}">
      <dsp:nvSpPr>
        <dsp:cNvPr id="0" name=""/>
        <dsp:cNvSpPr/>
      </dsp:nvSpPr>
      <dsp:spPr>
        <a:xfrm>
          <a:off x="3588060" y="1068709"/>
          <a:ext cx="1041991" cy="427483"/>
        </a:xfrm>
        <a:custGeom>
          <a:avLst/>
          <a:gdLst/>
          <a:ahLst/>
          <a:cxnLst/>
          <a:rect l="0" t="0" r="0" b="0"/>
          <a:pathLst>
            <a:path>
              <a:moveTo>
                <a:pt x="1041991" y="0"/>
              </a:moveTo>
              <a:lnTo>
                <a:pt x="1041991" y="213741"/>
              </a:lnTo>
              <a:lnTo>
                <a:pt x="0" y="213741"/>
              </a:lnTo>
              <a:lnTo>
                <a:pt x="0" y="427483"/>
              </a:lnTo>
            </a:path>
          </a:pathLst>
        </a:custGeom>
        <a:noFill/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9D4D5B3-5E87-4566-8EFF-9A756791F8A9}">
      <dsp:nvSpPr>
        <dsp:cNvPr id="0" name=""/>
        <dsp:cNvSpPr/>
      </dsp:nvSpPr>
      <dsp:spPr>
        <a:xfrm>
          <a:off x="2786528" y="1496192"/>
          <a:ext cx="1603063" cy="10687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 совершенная конкуренция</a:t>
          </a:r>
          <a:endParaRPr lang="ru-RU" sz="1600" kern="1200" dirty="0"/>
        </a:p>
      </dsp:txBody>
      <dsp:txXfrm>
        <a:off x="2786528" y="1496192"/>
        <a:ext cx="1603063" cy="1068709"/>
      </dsp:txXfrm>
    </dsp:sp>
    <dsp:sp modelId="{49003625-DC72-403A-BAA5-9754285C8BCE}">
      <dsp:nvSpPr>
        <dsp:cNvPr id="0" name=""/>
        <dsp:cNvSpPr/>
      </dsp:nvSpPr>
      <dsp:spPr>
        <a:xfrm>
          <a:off x="801531" y="2564902"/>
          <a:ext cx="2786528" cy="315418"/>
        </a:xfrm>
        <a:custGeom>
          <a:avLst/>
          <a:gdLst/>
          <a:ahLst/>
          <a:cxnLst/>
          <a:rect l="0" t="0" r="0" b="0"/>
          <a:pathLst>
            <a:path>
              <a:moveTo>
                <a:pt x="2786528" y="0"/>
              </a:moveTo>
              <a:lnTo>
                <a:pt x="2786528" y="157709"/>
              </a:lnTo>
              <a:lnTo>
                <a:pt x="0" y="157709"/>
              </a:lnTo>
              <a:lnTo>
                <a:pt x="0" y="315418"/>
              </a:lnTo>
            </a:path>
          </a:pathLst>
        </a:custGeom>
        <a:noFill/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C9FEAD6-05EB-4F8E-AEA8-4BF7BD4C2AFC}">
      <dsp:nvSpPr>
        <dsp:cNvPr id="0" name=""/>
        <dsp:cNvSpPr/>
      </dsp:nvSpPr>
      <dsp:spPr>
        <a:xfrm>
          <a:off x="0" y="2880321"/>
          <a:ext cx="1603063" cy="10687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Олигополия</a:t>
          </a:r>
          <a:endParaRPr lang="ru-RU" sz="1600" kern="1200" dirty="0"/>
        </a:p>
      </dsp:txBody>
      <dsp:txXfrm>
        <a:off x="0" y="2880321"/>
        <a:ext cx="1603063" cy="1068709"/>
      </dsp:txXfrm>
    </dsp:sp>
    <dsp:sp modelId="{8329857A-C87F-41D2-9787-C74E775419D8}">
      <dsp:nvSpPr>
        <dsp:cNvPr id="0" name=""/>
        <dsp:cNvSpPr/>
      </dsp:nvSpPr>
      <dsp:spPr>
        <a:xfrm>
          <a:off x="2601726" y="2564902"/>
          <a:ext cx="986333" cy="315418"/>
        </a:xfrm>
        <a:custGeom>
          <a:avLst/>
          <a:gdLst/>
          <a:ahLst/>
          <a:cxnLst/>
          <a:rect l="0" t="0" r="0" b="0"/>
          <a:pathLst>
            <a:path>
              <a:moveTo>
                <a:pt x="986333" y="0"/>
              </a:moveTo>
              <a:lnTo>
                <a:pt x="986333" y="157709"/>
              </a:lnTo>
              <a:lnTo>
                <a:pt x="0" y="157709"/>
              </a:lnTo>
              <a:lnTo>
                <a:pt x="0" y="315418"/>
              </a:lnTo>
            </a:path>
          </a:pathLst>
        </a:custGeom>
        <a:noFill/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53CD39C-F183-4D8F-8B0F-A8C64FF75E65}">
      <dsp:nvSpPr>
        <dsp:cNvPr id="0" name=""/>
        <dsp:cNvSpPr/>
      </dsp:nvSpPr>
      <dsp:spPr>
        <a:xfrm>
          <a:off x="1800194" y="2880321"/>
          <a:ext cx="1603063" cy="10687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Монополия</a:t>
          </a:r>
          <a:endParaRPr lang="ru-RU" sz="1600" kern="1200" dirty="0"/>
        </a:p>
      </dsp:txBody>
      <dsp:txXfrm>
        <a:off x="1800194" y="2880321"/>
        <a:ext cx="1603063" cy="1068709"/>
      </dsp:txXfrm>
    </dsp:sp>
    <dsp:sp modelId="{417293E8-6CDA-43BC-991C-503771F22516}">
      <dsp:nvSpPr>
        <dsp:cNvPr id="0" name=""/>
        <dsp:cNvSpPr/>
      </dsp:nvSpPr>
      <dsp:spPr>
        <a:xfrm>
          <a:off x="3588060" y="2564902"/>
          <a:ext cx="813875" cy="315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09"/>
              </a:lnTo>
              <a:lnTo>
                <a:pt x="813875" y="157709"/>
              </a:lnTo>
              <a:lnTo>
                <a:pt x="813875" y="315418"/>
              </a:lnTo>
            </a:path>
          </a:pathLst>
        </a:custGeom>
        <a:noFill/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D6A462F-ED5D-4CF3-9202-652A65EB3E97}">
      <dsp:nvSpPr>
        <dsp:cNvPr id="0" name=""/>
        <dsp:cNvSpPr/>
      </dsp:nvSpPr>
      <dsp:spPr>
        <a:xfrm>
          <a:off x="3600403" y="2880321"/>
          <a:ext cx="1603063" cy="10687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Монополистическая конкуренция</a:t>
          </a:r>
          <a:endParaRPr lang="ru-RU" sz="1600" kern="1200" dirty="0"/>
        </a:p>
      </dsp:txBody>
      <dsp:txXfrm>
        <a:off x="3600403" y="2880321"/>
        <a:ext cx="1603063" cy="1068709"/>
      </dsp:txXfrm>
    </dsp:sp>
    <dsp:sp modelId="{FF82B156-B646-4AEC-BA19-19088B9F7E61}">
      <dsp:nvSpPr>
        <dsp:cNvPr id="0" name=""/>
        <dsp:cNvSpPr/>
      </dsp:nvSpPr>
      <dsp:spPr>
        <a:xfrm>
          <a:off x="4630051" y="1068709"/>
          <a:ext cx="1041991" cy="427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41"/>
              </a:lnTo>
              <a:lnTo>
                <a:pt x="1041991" y="213741"/>
              </a:lnTo>
              <a:lnTo>
                <a:pt x="1041991" y="427483"/>
              </a:lnTo>
            </a:path>
          </a:pathLst>
        </a:custGeom>
        <a:noFill/>
        <a:ln w="9525" cap="flat" cmpd="sng" algn="ctr">
          <a:solidFill>
            <a:schemeClr val="dk1">
              <a:shade val="50000"/>
              <a:satMod val="103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7214A16-C637-4DE1-A3E5-032084B4A784}">
      <dsp:nvSpPr>
        <dsp:cNvPr id="0" name=""/>
        <dsp:cNvSpPr/>
      </dsp:nvSpPr>
      <dsp:spPr>
        <a:xfrm>
          <a:off x="4870511" y="1496192"/>
          <a:ext cx="1603063" cy="10687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Совершенная конкуренция</a:t>
          </a:r>
          <a:endParaRPr lang="ru-RU" sz="1600" kern="1200" dirty="0"/>
        </a:p>
      </dsp:txBody>
      <dsp:txXfrm>
        <a:off x="4870511" y="1496192"/>
        <a:ext cx="1603063" cy="1068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2C5E6-D1B3-45A1-9A4D-C80082CCE7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D66B-4AB6-4D95-BD3C-C03C86AA4F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5E555-6C28-4686-BD44-1484D841AB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A50EB-7A5E-4793-8674-5BEF76995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2081C-0ACF-4EA4-9053-FF4E4C1524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4388A-C00C-40F1-B1DC-4E47837B79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8190-A3BA-418B-9ECA-E07FD7FA6A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73DC4-B6C2-4366-B441-ADB1BCC86B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146BA-EA54-4D99-9693-3F43AF7EF7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C52BA-17CF-479D-A565-ABF2B8234F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A2D99-8B6D-461A-838E-F30B79ED33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8DC1A47-01A0-44AB-8EF3-7FAB655AC4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121E953-C31A-4832-ACBD-3253D6384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5.xml"/><Relationship Id="rId7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Calibri" pitchFamily="34" charset="0"/>
              </a:rPr>
              <a:t>Типы рыночных структур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437112"/>
            <a:ext cx="3552825" cy="2043113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Проект по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экономике для студентов 1 курса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Авторы: Мельник Анастасия, Корякина Любовь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 descr="рынок труд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348880"/>
            <a:ext cx="4104456" cy="3967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Разделимся на группы:</a:t>
            </a:r>
          </a:p>
        </p:txBody>
      </p:sp>
      <p:graphicFrame>
        <p:nvGraphicFramePr>
          <p:cNvPr id="5153" name="Group 3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257692"/>
        </p:xfrm>
        <a:graphic>
          <a:graphicData uri="http://schemas.openxmlformats.org/drawingml/2006/table">
            <a:tbl>
              <a:tblPr/>
              <a:tblGrid>
                <a:gridCol w="2098675"/>
                <a:gridCol w="3387725"/>
                <a:gridCol w="27432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Тема для исследования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Проблемный вопрос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Историки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История развития рыночной структуры нашей страны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развивалась рыночная структура в России?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Исследователи -экономисты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Внутриотраслевая конкуренция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конкуренция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влияет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рыночные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структуры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</a:tr>
              <a:tr h="1209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Исследователи -социологи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Влияние межотраслевой конкуренции на Вашу семью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конкуренция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влияет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нашу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жизнь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/>
              <a:t>Представление результатов исследований: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28750"/>
            <a:ext cx="8686800" cy="4651375"/>
          </a:xfrm>
          <a:solidFill>
            <a:schemeClr val="bg2">
              <a:alpha val="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Презентации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Публикации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Вики-статьи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Блоги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Схемы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Рисунки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Как</a:t>
            </a:r>
            <a:r>
              <a:rPr lang="ru-RU" dirty="0" err="1" smtClean="0"/>
              <a:t>ие</a:t>
            </a:r>
            <a:r>
              <a:rPr lang="ru-RU" dirty="0" smtClean="0"/>
              <a:t> типы рыночных структур существуют</a:t>
            </a:r>
            <a:r>
              <a:rPr lang="en-US" dirty="0" smtClean="0"/>
              <a:t>?</a:t>
            </a:r>
            <a:endParaRPr lang="ru-RU" dirty="0" smtClean="0"/>
          </a:p>
        </p:txBody>
      </p:sp>
      <p:pic>
        <p:nvPicPr>
          <p:cNvPr id="14340" name="Рисунок 3" descr="00000000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85918" y="2571744"/>
            <a:ext cx="5357834" cy="357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7467600" cy="72494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Что нам интересно?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71612"/>
            <a:ext cx="8686800" cy="452596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hlinkClick r:id="rId2" action="ppaction://hlinksldjump"/>
              </a:rPr>
              <a:t>Процесс становления рынка в России 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hlinkClick r:id="rId3" action="ppaction://hlinksldjump"/>
              </a:rPr>
              <a:t>Влияние конкуренции на ценообразование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hlinkClick r:id="rId4" action="ppaction://hlinksldjump"/>
              </a:rPr>
              <a:t>Влияние конкуренции на рыночные </a:t>
            </a:r>
            <a:r>
              <a:rPr lang="ru-RU" sz="2000" dirty="0" smtClean="0">
                <a:hlinkClick r:id="rId4" action="ppaction://hlinksldjump"/>
              </a:rPr>
              <a:t>структуры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hlinkClick r:id="rId5" action="ppaction://hlinksldjump"/>
              </a:rPr>
              <a:t>Влияние государства на структуру </a:t>
            </a:r>
            <a:r>
              <a:rPr lang="ru-RU" sz="2000" dirty="0" smtClean="0">
                <a:hlinkClick r:id="rId5" action="ppaction://hlinksldjump"/>
              </a:rPr>
              <a:t>рынка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hlinkClick r:id="rId6" action="ppaction://hlinksldjump"/>
              </a:rPr>
              <a:t>Схема рыночной структуры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</p:txBody>
      </p:sp>
      <p:pic>
        <p:nvPicPr>
          <p:cNvPr id="5" name="Рисунок 4" descr="1250075075_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560" y="3717032"/>
            <a:ext cx="3743697" cy="2908565"/>
          </a:xfrm>
          <a:prstGeom prst="rect">
            <a:avLst/>
          </a:prstGeom>
        </p:spPr>
      </p:pic>
      <p:pic>
        <p:nvPicPr>
          <p:cNvPr id="6" name="Рисунок 5" descr="1052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60032" y="3645024"/>
            <a:ext cx="3456384" cy="288491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7772400" cy="600096"/>
          </a:xfrm>
        </p:spPr>
        <p:txBody>
          <a:bodyPr/>
          <a:lstStyle/>
          <a:p>
            <a:r>
              <a:rPr lang="ru-RU" sz="3600" dirty="0" smtClean="0"/>
              <a:t>Процесс становления рынка в России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72816"/>
            <a:ext cx="7772400" cy="453650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pic>
        <p:nvPicPr>
          <p:cNvPr id="4" name="Рисунок 3" descr="1307189263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772816"/>
            <a:ext cx="7336217" cy="37444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2212848" cy="1130817"/>
          </a:xfrm>
        </p:spPr>
        <p:txBody>
          <a:bodyPr/>
          <a:lstStyle/>
          <a:p>
            <a:r>
              <a:rPr lang="ru-RU" dirty="0" smtClean="0"/>
              <a:t>Влияние конкуренции</a:t>
            </a:r>
            <a:r>
              <a:rPr lang="en-US" dirty="0" smtClean="0"/>
              <a:t> </a:t>
            </a:r>
            <a:r>
              <a:rPr lang="ru-RU" dirty="0" smtClean="0"/>
              <a:t>на</a:t>
            </a:r>
            <a:r>
              <a:rPr lang="en-US" dirty="0" smtClean="0"/>
              <a:t> </a:t>
            </a:r>
            <a:r>
              <a:rPr lang="ru-RU" dirty="0" smtClean="0"/>
              <a:t>ценообразование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1268760"/>
            <a:ext cx="3026296" cy="4608512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Место и роль цены в рыночном хозяйстве. Рынок и цена. Закон стоимости в рыночном хозяйстве. Затратный метод ценообразования. Рыночный метод ценообразования — формирование цены в сфере реализации. Стоимость и цена — экономические категории рынка. Отличия рыночного и планового ценообразования. Механизм ценообразования в условиях рыночных отношений. Важнейшие принципы ценообразования. Факторы, формирующие динамику цен.</a:t>
            </a:r>
          </a:p>
          <a:p>
            <a:endParaRPr lang="ru-RU" sz="1600" dirty="0" smtClean="0"/>
          </a:p>
          <a:p>
            <a:r>
              <a:rPr lang="ru-RU" sz="1600" dirty="0" smtClean="0">
                <a:hlinkClick r:id="rId2" action="ppaction://hlinksldjump"/>
              </a:rPr>
              <a:t>НАЗАД</a:t>
            </a:r>
            <a:endParaRPr lang="ru-RU" sz="1600" dirty="0" smtClean="0"/>
          </a:p>
        </p:txBody>
      </p:sp>
      <p:pic>
        <p:nvPicPr>
          <p:cNvPr id="5" name="Рисунок 4" descr="39c8197d-5851-4190-b066-1421863936f3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1312" r="11312"/>
          <a:stretch>
            <a:fillRect/>
          </a:stretch>
        </p:blipFill>
        <p:spPr>
          <a:xfrm rot="420000">
            <a:off x="4303713" y="671513"/>
            <a:ext cx="4618037" cy="39322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Влияние конкуренции на рыночные структуры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«новой индустриальной экономике» анализ конкуренции проводится на основе характеристики рыночного поведения с учетом стратегических взаимодействий предприятий-конкурентов</a:t>
            </a:r>
            <a:r>
              <a:rPr lang="ru-RU" dirty="0" smtClean="0"/>
              <a:t>.</a:t>
            </a:r>
            <a:r>
              <a:rPr lang="ru-RU" dirty="0" smtClean="0"/>
              <a:t> Современные представления о конкуренции в условиях глобализации характеризуются, прежде всего, сменой концепции «конкуренция» на более широкие понятия: «взаимодействие фирм на рынке», «кооперация», «сотрудничество». Для эффективного взаимодействия предприятий на рынке одинаково важными являются и конкурентный </a:t>
            </a:r>
            <a:r>
              <a:rPr lang="ru-RU" dirty="0" smtClean="0"/>
              <a:t>процесс, и </a:t>
            </a:r>
            <a:r>
              <a:rPr lang="ru-RU" dirty="0" smtClean="0"/>
              <a:t>конкурентный </a:t>
            </a:r>
            <a:r>
              <a:rPr lang="ru-RU" dirty="0" smtClean="0"/>
              <a:t>результат, и </a:t>
            </a:r>
            <a:r>
              <a:rPr lang="ru-RU" dirty="0" smtClean="0"/>
              <a:t>сотрудничество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2212848" cy="1058809"/>
          </a:xfrm>
        </p:spPr>
        <p:txBody>
          <a:bodyPr/>
          <a:lstStyle/>
          <a:p>
            <a:r>
              <a:rPr lang="ru-RU" dirty="0" smtClean="0"/>
              <a:t>Влияние государства на структуру рынка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1916832"/>
            <a:ext cx="3744416" cy="4941168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Проблема государственного вмешательства в экономику является, по моему мнению, является основной для любого государства, независимо от того, рыночная ли это экономика или же распределительная. В распределительной экономике все проще: государство берет на себя все права и обязанности по производству и распределению товаров и услуг. То есть о регулировании говорить не приходится: государству просто некого регулировать. В таком случае речь идет о замещением всего многообразия форм собственности и способов ответа на вопрос "Что, как и для кого производить? " одной единственной формой собственности - государственной, а ответ на основной экономический вопрос строгой централизацией и распределением. Однако такая система на деле показала свою неэффективность.</a:t>
            </a:r>
          </a:p>
          <a:p>
            <a:endParaRPr lang="ru-RU" sz="1400" dirty="0" smtClean="0"/>
          </a:p>
          <a:p>
            <a:pPr algn="r"/>
            <a:r>
              <a:rPr lang="ru-RU" sz="1400" dirty="0" smtClean="0">
                <a:hlinkClick r:id="rId2" action="ppaction://hlinksldjump"/>
              </a:rPr>
              <a:t>НАЗАД</a:t>
            </a:r>
            <a:endParaRPr lang="ru-RU" sz="1400" dirty="0" smtClean="0"/>
          </a:p>
        </p:txBody>
      </p:sp>
      <p:pic>
        <p:nvPicPr>
          <p:cNvPr id="5" name="Рисунок 4" descr="8918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5617" b="5617"/>
          <a:stretch>
            <a:fillRect/>
          </a:stretch>
        </p:blipFill>
        <p:spPr>
          <a:xfrm rot="420000">
            <a:off x="4189777" y="1541696"/>
            <a:ext cx="4642366" cy="254668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Схема рыночной структуры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НАЗАД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2060848"/>
          <a:ext cx="71761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8549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Этапы работы над проектом: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686800" cy="4946650"/>
          </a:xfrm>
          <a:solidFill>
            <a:schemeClr val="bg2">
              <a:alpha val="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1 неделя - </a:t>
            </a:r>
            <a:r>
              <a:rPr lang="ru-RU" sz="2000" dirty="0" smtClean="0"/>
              <a:t>выявление задач и целей, разработка планов исследования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2 – 5 недели </a:t>
            </a:r>
            <a:r>
              <a:rPr lang="ru-RU" sz="2000" dirty="0" smtClean="0"/>
              <a:t>–самостоятельная работа в группах, сбор, </a:t>
            </a:r>
            <a:r>
              <a:rPr lang="ru-RU" sz="2000" dirty="0" err="1" smtClean="0"/>
              <a:t>обрабока</a:t>
            </a:r>
            <a:r>
              <a:rPr lang="ru-RU" sz="2000" dirty="0" smtClean="0"/>
              <a:t>, анализ информации, оценивание хода проектной деятельности </a:t>
            </a:r>
            <a:r>
              <a:rPr lang="en-US" sz="2000" dirty="0" smtClean="0"/>
              <a:t> </a:t>
            </a:r>
            <a:r>
              <a:rPr lang="en-US" sz="2000" dirty="0" err="1" smtClean="0"/>
              <a:t>журнал</a:t>
            </a:r>
            <a:r>
              <a:rPr lang="en-US" sz="2000" dirty="0" smtClean="0"/>
              <a:t> </a:t>
            </a:r>
            <a:r>
              <a:rPr lang="en-US" sz="2000" dirty="0" err="1" smtClean="0"/>
              <a:t>участников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проекта</a:t>
            </a:r>
            <a:r>
              <a:rPr lang="en-US" sz="2000" dirty="0" smtClean="0"/>
              <a:t>, </a:t>
            </a:r>
            <a:r>
              <a:rPr lang="en-US" sz="2000" dirty="0" err="1" smtClean="0"/>
              <a:t>листы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самооценки</a:t>
            </a:r>
            <a:r>
              <a:rPr lang="en-US" sz="2000" dirty="0" smtClean="0"/>
              <a:t> и </a:t>
            </a:r>
            <a:r>
              <a:rPr lang="en-US" sz="2000" dirty="0" err="1" smtClean="0"/>
              <a:t>взаимооценки</a:t>
            </a:r>
            <a:r>
              <a:rPr lang="en-US" sz="2000" dirty="0" smtClean="0"/>
              <a:t>, </a:t>
            </a:r>
            <a:r>
              <a:rPr lang="en-US" sz="2000" dirty="0" err="1" smtClean="0"/>
              <a:t>рефлексия</a:t>
            </a:r>
            <a:r>
              <a:rPr lang="en-US" sz="2000" dirty="0" smtClean="0"/>
              <a:t> в </a:t>
            </a:r>
            <a:r>
              <a:rPr lang="en-US" sz="2000" dirty="0" err="1" smtClean="0"/>
              <a:t>блоге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проекта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6 неделя - </a:t>
            </a:r>
            <a:r>
              <a:rPr lang="en-US" sz="2000" dirty="0" err="1" smtClean="0"/>
              <a:t>Итоговая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самооценка</a:t>
            </a:r>
            <a:r>
              <a:rPr lang="en-US" sz="2000" dirty="0" smtClean="0"/>
              <a:t>, </a:t>
            </a:r>
            <a:r>
              <a:rPr lang="en-US" sz="2000" dirty="0" err="1" smtClean="0"/>
              <a:t>взаимооценка</a:t>
            </a:r>
            <a:r>
              <a:rPr lang="en-US" sz="2000" dirty="0" smtClean="0"/>
              <a:t>, </a:t>
            </a:r>
            <a:r>
              <a:rPr lang="en-US" sz="2000" dirty="0" err="1" smtClean="0"/>
              <a:t>экспертная</a:t>
            </a:r>
            <a:r>
              <a:rPr lang="en-US" sz="2000" dirty="0" smtClean="0"/>
              <a:t> </a:t>
            </a:r>
            <a:r>
              <a:rPr lang="en-US" sz="2000" dirty="0" err="1" smtClean="0"/>
              <a:t>оценка</a:t>
            </a:r>
            <a:r>
              <a:rPr lang="en-US" sz="2000" dirty="0" smtClean="0"/>
              <a:t>, </a:t>
            </a:r>
            <a:r>
              <a:rPr lang="en-US" sz="2000" dirty="0" err="1" smtClean="0"/>
              <a:t>оценка</a:t>
            </a:r>
            <a:r>
              <a:rPr lang="en-US" sz="2000" dirty="0" smtClean="0"/>
              <a:t> </a:t>
            </a:r>
            <a:r>
              <a:rPr lang="en-US" sz="2000" dirty="0" err="1" smtClean="0"/>
              <a:t>учителем</a:t>
            </a:r>
            <a:r>
              <a:rPr lang="en-US" sz="2000" dirty="0" smtClean="0"/>
              <a:t> </a:t>
            </a:r>
            <a:r>
              <a:rPr lang="en-US" sz="2000" dirty="0" err="1" smtClean="0"/>
              <a:t>выполненных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исследований</a:t>
            </a:r>
            <a:r>
              <a:rPr lang="en-US" sz="2000" dirty="0" smtClean="0"/>
              <a:t>, </a:t>
            </a:r>
            <a:r>
              <a:rPr lang="en-US" sz="2000" dirty="0" err="1" smtClean="0"/>
              <a:t>защита</a:t>
            </a:r>
            <a:r>
              <a:rPr lang="en-US" sz="2000" dirty="0" smtClean="0"/>
              <a:t> </a:t>
            </a:r>
            <a:r>
              <a:rPr lang="en-US" sz="2000" dirty="0" err="1" smtClean="0"/>
              <a:t>работы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итоговой</a:t>
            </a:r>
            <a:r>
              <a:rPr lang="en-US" sz="2000" dirty="0" smtClean="0"/>
              <a:t> </a:t>
            </a:r>
            <a:r>
              <a:rPr lang="en-US" sz="2000" dirty="0" err="1" smtClean="0"/>
              <a:t>конференции</a:t>
            </a:r>
            <a:r>
              <a:rPr lang="en-US" sz="2000" dirty="0" smtClean="0"/>
              <a:t>, </a:t>
            </a:r>
            <a:r>
              <a:rPr lang="en-US" sz="2000" dirty="0" err="1" smtClean="0"/>
              <a:t>представление</a:t>
            </a:r>
            <a:r>
              <a:rPr lang="en-US" sz="2000" dirty="0" smtClean="0"/>
              <a:t> </a:t>
            </a:r>
            <a:r>
              <a:rPr lang="en-US" sz="2000" dirty="0" err="1" smtClean="0"/>
              <a:t>лучших</a:t>
            </a:r>
            <a:r>
              <a:rPr lang="en-US" sz="2000" dirty="0" smtClean="0"/>
              <a:t> </a:t>
            </a:r>
            <a:r>
              <a:rPr lang="en-US" sz="2000" dirty="0" err="1" smtClean="0"/>
              <a:t>работ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школьную</a:t>
            </a:r>
            <a:r>
              <a:rPr lang="en-US" sz="2000" dirty="0" smtClean="0"/>
              <a:t> </a:t>
            </a:r>
            <a:r>
              <a:rPr lang="en-US" sz="2000" dirty="0" err="1" smtClean="0"/>
              <a:t>научно-практическую</a:t>
            </a:r>
            <a:r>
              <a:rPr lang="en-US" sz="2000" dirty="0" smtClean="0"/>
              <a:t> </a:t>
            </a:r>
            <a:r>
              <a:rPr lang="en-US" sz="2000" dirty="0" err="1" smtClean="0"/>
              <a:t>конференцию</a:t>
            </a:r>
            <a:r>
              <a:rPr lang="en-US" sz="2000" dirty="0" smtClean="0"/>
              <a:t>, </a:t>
            </a:r>
            <a:r>
              <a:rPr lang="en-US" sz="2000" dirty="0" err="1" smtClean="0"/>
              <a:t>итоговая</a:t>
            </a:r>
            <a:r>
              <a:rPr lang="en-US" sz="2000" dirty="0" smtClean="0"/>
              <a:t> </a:t>
            </a:r>
            <a:r>
              <a:rPr lang="en-US" sz="2000" dirty="0" err="1" smtClean="0"/>
              <a:t>рефлексия</a:t>
            </a:r>
            <a:r>
              <a:rPr lang="en-US" sz="2000" dirty="0" smtClean="0"/>
              <a:t> </a:t>
            </a:r>
            <a:r>
              <a:rPr lang="en-US" sz="2000" dirty="0" err="1" smtClean="0"/>
              <a:t>учителя</a:t>
            </a:r>
            <a:r>
              <a:rPr lang="en-US" sz="2000" dirty="0" smtClean="0"/>
              <a:t> и </a:t>
            </a:r>
            <a:r>
              <a:rPr lang="en-US" sz="2000" dirty="0" err="1" smtClean="0"/>
              <a:t>учеников</a:t>
            </a:r>
            <a:r>
              <a:rPr lang="en-US" sz="2000" dirty="0" smtClean="0"/>
              <a:t>.</a:t>
            </a:r>
            <a:r>
              <a:rPr lang="ru-RU" sz="2000" dirty="0" smtClean="0"/>
              <a:t> Оформление результатов исследований, презентация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     результатов на итоговой конференции, итоговое оценивание работ, рефлексия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z="2000" dirty="0" smtClean="0"/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</TotalTime>
  <Words>508</Words>
  <Application>Microsoft Office PowerPoint</Application>
  <PresentationFormat>Экран (4:3)</PresentationFormat>
  <Paragraphs>67</Paragraphs>
  <Slides>11</Slides>
  <Notes>0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Типы рыночных структур</vt:lpstr>
      <vt:lpstr>Основополагающий вопрос</vt:lpstr>
      <vt:lpstr>Что нам интересно?</vt:lpstr>
      <vt:lpstr>Процесс становления рынка в России </vt:lpstr>
      <vt:lpstr>Влияние конкуренции на ценообразование</vt:lpstr>
      <vt:lpstr>Влияние конкуренции на рыночные структуры</vt:lpstr>
      <vt:lpstr>Влияние государства на структуру рынка</vt:lpstr>
      <vt:lpstr>Схема рыночной структуры НАЗАД</vt:lpstr>
      <vt:lpstr>Этапы работы над проектом:</vt:lpstr>
      <vt:lpstr>Разделимся на группы:</vt:lpstr>
      <vt:lpstr>Представление результатов исследований: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admin</dc:creator>
  <cp:lastModifiedBy>Настя</cp:lastModifiedBy>
  <cp:revision>33</cp:revision>
  <dcterms:created xsi:type="dcterms:W3CDTF">2010-02-14T14:44:11Z</dcterms:created>
  <dcterms:modified xsi:type="dcterms:W3CDTF">2012-06-06T15:17:19Z</dcterms:modified>
</cp:coreProperties>
</file>