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Торгов Иван</a:t>
            </a:r>
          </a:p>
          <a:p>
            <a:r>
              <a:rPr lang="ru-RU" dirty="0" smtClean="0"/>
              <a:t>Лапин Алексей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СУБД для </a:t>
            </a:r>
            <a:r>
              <a:rPr lang="ru-RU" b="1" dirty="0" err="1" smtClean="0"/>
              <a:t>веб-сайта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Базы данных в Интернете: практическое руководство по созданию </a:t>
            </a:r>
            <a:r>
              <a:rPr lang="ru-RU" b="1" dirty="0" smtClean="0"/>
              <a:t>Web-приложений </a:t>
            </a:r>
            <a:r>
              <a:rPr lang="ru-RU" dirty="0" smtClean="0"/>
              <a:t># Издательство: Русская Редакция, 2000 г</a:t>
            </a:r>
            <a:r>
              <a:rPr lang="ru-RU" dirty="0" smtClean="0"/>
              <a:t>.;</a:t>
            </a:r>
          </a:p>
          <a:p>
            <a:r>
              <a:rPr lang="ru-RU" b="1" dirty="0" smtClean="0"/>
              <a:t>Базы данных: проектирование, реализация и </a:t>
            </a:r>
            <a:r>
              <a:rPr lang="ru-RU" b="1" dirty="0" smtClean="0"/>
              <a:t>сопровождение </a:t>
            </a:r>
            <a:r>
              <a:rPr lang="ru-RU" dirty="0" smtClean="0"/>
              <a:t># Издательство: </a:t>
            </a:r>
            <a:r>
              <a:rPr lang="ru-RU" dirty="0" smtClean="0"/>
              <a:t>Диалектика</a:t>
            </a:r>
            <a:r>
              <a:rPr lang="ru-RU" dirty="0" smtClean="0"/>
              <a:t>, 2000 г</a:t>
            </a:r>
            <a:r>
              <a:rPr lang="ru-RU" dirty="0" smtClean="0"/>
              <a:t>.;</a:t>
            </a:r>
          </a:p>
          <a:p>
            <a:r>
              <a:rPr lang="ru-RU" b="1" dirty="0" smtClean="0"/>
              <a:t>Основы реляционных баз </a:t>
            </a:r>
            <a:r>
              <a:rPr lang="ru-RU" b="1" dirty="0" smtClean="0"/>
              <a:t>данных </a:t>
            </a:r>
            <a:r>
              <a:rPr lang="ru-RU" dirty="0" smtClean="0"/>
              <a:t># Издательство: Русская </a:t>
            </a:r>
            <a:r>
              <a:rPr lang="ru-RU" dirty="0" smtClean="0"/>
              <a:t>Редакция;</a:t>
            </a:r>
          </a:p>
          <a:p>
            <a:r>
              <a:rPr lang="en-US" b="1" dirty="0" smtClean="0"/>
              <a:t>Oracle </a:t>
            </a:r>
            <a:r>
              <a:rPr lang="ru-RU" b="1" dirty="0" smtClean="0"/>
              <a:t>для </a:t>
            </a:r>
            <a:r>
              <a:rPr lang="ru-RU" b="1" dirty="0" smtClean="0"/>
              <a:t>профессионалов </a:t>
            </a:r>
            <a:r>
              <a:rPr lang="ru-RU" dirty="0" smtClean="0"/>
              <a:t># Издательство: </a:t>
            </a:r>
            <a:r>
              <a:rPr lang="ru-RU" dirty="0" err="1" smtClean="0"/>
              <a:t>ДиаСофтЮП</a:t>
            </a:r>
            <a:r>
              <a:rPr lang="ru-RU" dirty="0" smtClean="0"/>
              <a:t>, 2003 г</a:t>
            </a:r>
            <a:r>
              <a:rPr lang="ru-RU" dirty="0" smtClean="0"/>
              <a:t>.;</a:t>
            </a:r>
          </a:p>
          <a:p>
            <a:r>
              <a:rPr lang="ru-RU" b="1" dirty="0" smtClean="0"/>
              <a:t>Практическое руководство по </a:t>
            </a:r>
            <a:r>
              <a:rPr lang="en-US" b="1" dirty="0" smtClean="0"/>
              <a:t>SQL</a:t>
            </a:r>
            <a:r>
              <a:rPr lang="ru-RU" b="1" dirty="0" smtClean="0"/>
              <a:t> </a:t>
            </a:r>
            <a:r>
              <a:rPr lang="ru-RU" dirty="0" smtClean="0"/>
              <a:t># Издательство: Диалектика, 2000 г.;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База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База данных — представленная в объективной форме совокупность самостоятельных материалов (статей, расчётов, нормативных актов, судебных решений и иных подобных материалов), систематизированных таким образом, чтобы эти материалы могли быть найдены и обработаны с помощью электронной вычислительной машины (ЭВМ)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429132"/>
            <a:ext cx="1652582" cy="165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Система управления базами данных (СУБД) </a:t>
            </a:r>
            <a:r>
              <a:rPr lang="ru-RU" dirty="0" smtClean="0"/>
              <a:t>— совокупность программных и лингвистических средств общего или специального назначения, обеспечивающих управление созданием и использованием баз данных.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Основные функции СУБД:</a:t>
            </a:r>
          </a:p>
          <a:p>
            <a:r>
              <a:rPr lang="ru-RU" dirty="0" smtClean="0"/>
              <a:t>управление данными во внешней памяти (на дисках);</a:t>
            </a:r>
          </a:p>
          <a:p>
            <a:r>
              <a:rPr lang="ru-RU" dirty="0" smtClean="0"/>
              <a:t>управление данными в оперативной памяти с использованием дискового </a:t>
            </a:r>
            <a:r>
              <a:rPr lang="ru-RU" dirty="0" err="1" smtClean="0"/>
              <a:t>кэша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журнализация изменений, резервное копирование и восстановление базы данных после сбоев;</a:t>
            </a:r>
          </a:p>
          <a:p>
            <a:r>
              <a:rPr lang="ru-RU" dirty="0" smtClean="0"/>
              <a:t>поддержка языков БД (язык определения данных, язык манипулирования данными).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СУБД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4099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Среди современных реляционных систем наиболее популярны СУБД для </a:t>
            </a:r>
            <a:r>
              <a:rPr lang="ru-RU" dirty="0" err="1" smtClean="0"/>
              <a:t>Windows</a:t>
            </a:r>
            <a:r>
              <a:rPr lang="ru-RU" dirty="0" smtClean="0"/>
              <a:t> – </a:t>
            </a:r>
            <a:r>
              <a:rPr lang="ru-RU" dirty="0" err="1" smtClean="0"/>
              <a:t>Access</a:t>
            </a:r>
            <a:r>
              <a:rPr lang="ru-RU" dirty="0" smtClean="0"/>
              <a:t> фирмы </a:t>
            </a:r>
            <a:r>
              <a:rPr lang="ru-RU" dirty="0" err="1" smtClean="0"/>
              <a:t>Microsoft</a:t>
            </a:r>
            <a:r>
              <a:rPr lang="ru-RU" dirty="0" smtClean="0"/>
              <a:t>, </a:t>
            </a:r>
            <a:r>
              <a:rPr lang="ru-RU" dirty="0" err="1" smtClean="0"/>
              <a:t>Approach</a:t>
            </a:r>
            <a:r>
              <a:rPr lang="ru-RU" dirty="0" smtClean="0"/>
              <a:t> </a:t>
            </a:r>
            <a:r>
              <a:rPr lang="ru-RU" dirty="0" err="1" smtClean="0"/>
              <a:t>фирмы</a:t>
            </a:r>
            <a:r>
              <a:rPr lang="ru-RU" dirty="0" smtClean="0"/>
              <a:t> </a:t>
            </a:r>
            <a:r>
              <a:rPr lang="ru-RU" dirty="0" err="1" smtClean="0"/>
              <a:t>Lotus</a:t>
            </a:r>
            <a:r>
              <a:rPr lang="ru-RU" dirty="0" smtClean="0"/>
              <a:t>, </a:t>
            </a:r>
            <a:r>
              <a:rPr lang="ru-RU" dirty="0" err="1" smtClean="0"/>
              <a:t>Paradox</a:t>
            </a:r>
            <a:r>
              <a:rPr lang="ru-RU" dirty="0" smtClean="0"/>
              <a:t> </a:t>
            </a:r>
            <a:r>
              <a:rPr lang="ru-RU" dirty="0" err="1" smtClean="0"/>
              <a:t>фирмы</a:t>
            </a:r>
            <a:r>
              <a:rPr lang="ru-RU" dirty="0" smtClean="0"/>
              <a:t> </a:t>
            </a:r>
            <a:r>
              <a:rPr lang="ru-RU" dirty="0" err="1" smtClean="0"/>
              <a:t>Borland</a:t>
            </a:r>
            <a:r>
              <a:rPr lang="ru-RU" dirty="0" smtClean="0"/>
              <a:t>. Многие из этих систем поддерживают технологию OLE и могут манипулировать не только числовой и текстовой информацией, но и графическими образцами (рисунками, фотографиями) и даже звуковыми фрагментами и видеоклипами.</a:t>
            </a:r>
          </a:p>
          <a:p>
            <a:pPr>
              <a:buNone/>
            </a:pPr>
            <a:r>
              <a:rPr lang="ru-RU" dirty="0" smtClean="0"/>
              <a:t>В центр современной информационной технологии постепенно перемещаются более мощные реляционные СУБД с так называемыми SQL-доступом (SQL – это язык запросов). В основе этих СУБД лежит так называемая технология «клиент-сервис». Среди ведущих производителей таких систем – фирмы </a:t>
            </a:r>
            <a:r>
              <a:rPr lang="ru-RU" dirty="0" err="1" smtClean="0"/>
              <a:t>Oracle</a:t>
            </a:r>
            <a:r>
              <a:rPr lang="ru-RU" dirty="0" smtClean="0"/>
              <a:t>, </a:t>
            </a:r>
            <a:r>
              <a:rPr lang="ru-RU" dirty="0" err="1" smtClean="0"/>
              <a:t>Centura</a:t>
            </a:r>
            <a:r>
              <a:rPr lang="ru-RU" dirty="0" smtClean="0"/>
              <a:t> (</a:t>
            </a:r>
            <a:r>
              <a:rPr lang="ru-RU" dirty="0" err="1" smtClean="0"/>
              <a:t>Gupta</a:t>
            </a:r>
            <a:r>
              <a:rPr lang="ru-RU" dirty="0" smtClean="0"/>
              <a:t>), </a:t>
            </a:r>
            <a:r>
              <a:rPr lang="ru-RU" dirty="0" err="1" smtClean="0"/>
              <a:t>Sybase</a:t>
            </a:r>
            <a:r>
              <a:rPr lang="ru-RU" dirty="0" smtClean="0"/>
              <a:t>, </a:t>
            </a:r>
            <a:r>
              <a:rPr lang="ru-RU" dirty="0" err="1" smtClean="0"/>
              <a:t>Informix</a:t>
            </a:r>
            <a:r>
              <a:rPr lang="ru-RU" dirty="0" smtClean="0"/>
              <a:t>, </a:t>
            </a:r>
            <a:r>
              <a:rPr lang="ru-RU" dirty="0" err="1" smtClean="0"/>
              <a:t>Microsoft</a:t>
            </a:r>
            <a:r>
              <a:rPr lang="ru-RU" dirty="0" smtClean="0"/>
              <a:t> и другие. Появились также объектные и объектно-реляционные СУБД.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последнее время среди СУБД наиболее популярными и используемые в практике</a:t>
            </a:r>
            <a:r>
              <a:rPr lang="en-US" dirty="0" smtClean="0"/>
              <a:t> </a:t>
            </a:r>
            <a:r>
              <a:rPr lang="ru-RU" dirty="0" smtClean="0"/>
              <a:t>стали </a:t>
            </a:r>
            <a:r>
              <a:rPr lang="ru-RU" dirty="0" err="1" smtClean="0"/>
              <a:t>Access</a:t>
            </a:r>
            <a:r>
              <a:rPr lang="ru-RU" dirty="0" smtClean="0"/>
              <a:t>, </a:t>
            </a:r>
            <a:r>
              <a:rPr lang="en-US" dirty="0" err="1" smtClean="0"/>
              <a:t>MySQL</a:t>
            </a:r>
            <a:r>
              <a:rPr lang="ru-RU" dirty="0" smtClean="0"/>
              <a:t>, </a:t>
            </a:r>
            <a:r>
              <a:rPr lang="ru-RU" dirty="0" err="1" smtClean="0"/>
              <a:t>Oracle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fit.cvut.cz/sites/default/files/oracle-log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5524500" cy="1143001"/>
          </a:xfrm>
          <a:prstGeom prst="rect">
            <a:avLst/>
          </a:prstGeom>
          <a:noFill/>
        </p:spPr>
      </p:pic>
      <p:pic>
        <p:nvPicPr>
          <p:cNvPr id="21508" name="Picture 4" descr="http://natishalom.typepad.com/photos/uncategorized/2008/03/29/mysql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714884"/>
            <a:ext cx="2714625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perpetuumsoft.com/sf/en/ims/DBRestyle/DBRestyle%28200%2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905000" cy="190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Способ доступа к 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Клиент-серверные БД. Доступ к данным осуществляется путем запроса к серверу БД, который и осуществляет непосредственные операции с данными. Главное достоинство данного способа — возможность работы с одной БД любого количества пользователей, минимизация передаваемого по сети трафика. Недостаток — требуется отдельный сервер для полноценного функционирования данной модели</a:t>
            </a:r>
            <a:endParaRPr lang="en-US" dirty="0" smtClean="0"/>
          </a:p>
          <a:p>
            <a:r>
              <a:rPr lang="ru-RU" dirty="0" smtClean="0"/>
              <a:t>Встраиваемые БД. Работа с данными осуществляется путем подключения к программе библиотек реализующих работу с БД и передачи требуемых вызовов данным библиотекам. Сама БД, обычно, располагается на том же компьютере, что и клиентская программа. Главное достоинство — скорость работы (при относительно небольших объемах данных) и компактность системы. Недостатки — невозможно масштабирование, катастрофическое падение производительности на крупных выборках. </a:t>
            </a:r>
            <a:endParaRPr lang="en-US" dirty="0" smtClean="0"/>
          </a:p>
          <a:p>
            <a:r>
              <a:rPr lang="ru-RU" dirty="0" smtClean="0"/>
              <a:t>Файл-серверные БД. Устаревший тип БД. Имеет смысл применять только в случае наследования большого количества существующего кода. По сути - некая смесь двух вышеприведенных способов. Данные хранятся на файловом сервере, доступ к ним осуществляют клиенты БД установленные на каждом локальном компьютере. Достоинств в данный момент нет. Недостатки — большой сетевой трафик, частые взаимные блокировки со стороны различных клиентов.</a:t>
            </a:r>
          </a:p>
        </p:txBody>
      </p:sp>
      <p:pic>
        <p:nvPicPr>
          <p:cNvPr id="20482" name="Picture 2" descr="http://agilesummer.org/microsoft/mswinbook/chapter6/6_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286388"/>
            <a:ext cx="2381228" cy="1367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по среде постоянного 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третичной памяти (англ. </a:t>
            </a:r>
            <a:r>
              <a:rPr lang="ru-RU" dirty="0" err="1" smtClean="0"/>
              <a:t>tertiary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средой постоянного хранения является отсоединяемое от сервера устройство массового хранения (третичная память), как правило на основе магнитных лент или оптических дисков.</a:t>
            </a:r>
          </a:p>
          <a:p>
            <a:r>
              <a:rPr lang="ru-RU" dirty="0" smtClean="0"/>
              <a:t> Во вторичной памяти сервера хранится лишь каталог данных третичной памяти, файловый </a:t>
            </a:r>
            <a:r>
              <a:rPr lang="ru-RU" dirty="0" err="1" smtClean="0"/>
              <a:t>кеш</a:t>
            </a:r>
            <a:r>
              <a:rPr lang="ru-RU" dirty="0" smtClean="0"/>
              <a:t> и данные для текущей обработки; загрузка же самих данных требует специальной процедуры.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857232"/>
            <a:ext cx="1452714" cy="193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 содержимому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Географическая</a:t>
            </a:r>
          </a:p>
          <a:p>
            <a:r>
              <a:rPr lang="ru-RU" dirty="0" smtClean="0"/>
              <a:t>Историческая</a:t>
            </a:r>
          </a:p>
          <a:p>
            <a:r>
              <a:rPr lang="ru-RU" dirty="0" smtClean="0"/>
              <a:t>Научная</a:t>
            </a:r>
          </a:p>
          <a:p>
            <a:r>
              <a:rPr lang="ru-RU" dirty="0" err="1" smtClean="0"/>
              <a:t>Мультимедийная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428868"/>
            <a:ext cx="4667208" cy="350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по степени </a:t>
            </a:r>
            <a:r>
              <a:rPr lang="ru-RU" dirty="0" err="1" smtClean="0"/>
              <a:t>распределённости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Централизованная, или сосредоточенная (англ. </a:t>
            </a:r>
            <a:r>
              <a:rPr lang="ru-RU" dirty="0" err="1" smtClean="0"/>
              <a:t>centralized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полностью поддерживаемая на одном компьютере.</a:t>
            </a:r>
          </a:p>
          <a:p>
            <a:r>
              <a:rPr lang="ru-RU" dirty="0" smtClean="0"/>
              <a:t>Распределённая (англ.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составные части которой размещаются в различных узлах компьютерной сети в соответствии с каким-либо критерием. </a:t>
            </a:r>
          </a:p>
          <a:p>
            <a:pPr lvl="1"/>
            <a:r>
              <a:rPr lang="ru-RU" dirty="0" smtClean="0"/>
              <a:t>Неоднородная (англ. </a:t>
            </a:r>
            <a:r>
              <a:rPr lang="ru-RU" dirty="0" err="1" smtClean="0"/>
              <a:t>heterogeneous</a:t>
            </a:r>
            <a:r>
              <a:rPr lang="ru-RU" dirty="0" smtClean="0"/>
              <a:t>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фрагменты распределённой БД в разных узлах сети поддерживаются средствами более одной СУБД</a:t>
            </a:r>
          </a:p>
          <a:p>
            <a:pPr lvl="1"/>
            <a:r>
              <a:rPr lang="ru-RU" dirty="0" smtClean="0"/>
              <a:t>Однородная (англ. </a:t>
            </a:r>
            <a:r>
              <a:rPr lang="ru-RU" dirty="0" err="1" smtClean="0"/>
              <a:t>homogeneous</a:t>
            </a:r>
            <a:r>
              <a:rPr lang="ru-RU" dirty="0" smtClean="0"/>
              <a:t>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фрагменты распределённой БД в разных узлах сети поддерживаются средствами одной и той же СУБД.</a:t>
            </a:r>
          </a:p>
          <a:p>
            <a:pPr lvl="1"/>
            <a:r>
              <a:rPr lang="ru-RU" dirty="0" smtClean="0"/>
              <a:t>Фрагментированная, или секционированная (англ. </a:t>
            </a:r>
            <a:r>
              <a:rPr lang="ru-RU" dirty="0" err="1" smtClean="0"/>
              <a:t>partitioned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методом распределения данных является </a:t>
            </a:r>
            <a:r>
              <a:rPr lang="ru-RU" dirty="0" err="1" smtClean="0"/>
              <a:t>фрагментирование</a:t>
            </a:r>
            <a:r>
              <a:rPr lang="ru-RU" dirty="0" smtClean="0"/>
              <a:t> (</a:t>
            </a:r>
            <a:r>
              <a:rPr lang="ru-RU" dirty="0" err="1" smtClean="0"/>
              <a:t>партиционирование</a:t>
            </a:r>
            <a:r>
              <a:rPr lang="ru-RU" dirty="0" smtClean="0"/>
              <a:t>, секционирование), вертикальное или горизонтальное.</a:t>
            </a:r>
          </a:p>
          <a:p>
            <a:pPr lvl="1"/>
            <a:r>
              <a:rPr lang="ru-RU" dirty="0" smtClean="0"/>
              <a:t>Тиражированная (англ. </a:t>
            </a:r>
            <a:r>
              <a:rPr lang="ru-RU" dirty="0" err="1" smtClean="0"/>
              <a:t>replicated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методом распределения данных является тиражирование (репликация).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85728"/>
            <a:ext cx="18335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виды 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Пространственная (англ. </a:t>
            </a:r>
            <a:r>
              <a:rPr lang="ru-RU" dirty="0" err="1" smtClean="0"/>
              <a:t>spatial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в которой поддерживаются пространственные свойства сущностей предметной области. Такие БД широко используются в </a:t>
            </a:r>
            <a:r>
              <a:rPr lang="ru-RU" dirty="0" err="1" smtClean="0"/>
              <a:t>геоинформационных</a:t>
            </a:r>
            <a:r>
              <a:rPr lang="ru-RU" dirty="0" smtClean="0"/>
              <a:t> системах.</a:t>
            </a:r>
          </a:p>
          <a:p>
            <a:r>
              <a:rPr lang="ru-RU" dirty="0" smtClean="0"/>
              <a:t>Временная, или </a:t>
            </a:r>
            <a:r>
              <a:rPr lang="ru-RU" dirty="0" err="1" smtClean="0"/>
              <a:t>темпоральная</a:t>
            </a:r>
            <a:r>
              <a:rPr lang="ru-RU" dirty="0" smtClean="0"/>
              <a:t> (англ. </a:t>
            </a:r>
            <a:r>
              <a:rPr lang="ru-RU" dirty="0" err="1" smtClean="0"/>
              <a:t>temporal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в которой поддерживается какой-либо аспект времени, не считая времени, определяемого пользователем.</a:t>
            </a:r>
          </a:p>
          <a:p>
            <a:r>
              <a:rPr lang="ru-RU" dirty="0" smtClean="0"/>
              <a:t>Пространственно-временная (англ. </a:t>
            </a:r>
            <a:r>
              <a:rPr lang="ru-RU" dirty="0" err="1" smtClean="0"/>
              <a:t>spatial-temporal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 БД: БД, в которой одновременно поддерживается одно или более измерений в аспектах как пространства, так и времени.</a:t>
            </a:r>
          </a:p>
          <a:p>
            <a:r>
              <a:rPr lang="ru-RU" dirty="0" smtClean="0"/>
              <a:t>Циклическая (англ. </a:t>
            </a:r>
            <a:r>
              <a:rPr lang="ru-RU" dirty="0" err="1" smtClean="0"/>
              <a:t>round-robin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объём хранимых данных которой не меняется со временем, поскольку в процессе сохранения данных одни и те же записи используются циклически.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818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СУБД для веб-сайта</vt:lpstr>
      <vt:lpstr>База данных</vt:lpstr>
      <vt:lpstr>СУБД</vt:lpstr>
      <vt:lpstr>Виды СУБД</vt:lpstr>
      <vt:lpstr>Способ доступа к БД</vt:lpstr>
      <vt:lpstr>Классификация по среде постоянного хранения</vt:lpstr>
      <vt:lpstr>Классификация по содержимому</vt:lpstr>
      <vt:lpstr>Классификация по степени распределённости</vt:lpstr>
      <vt:lpstr>Другие виды БД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Tokyo</dc:creator>
  <cp:lastModifiedBy>pc-1</cp:lastModifiedBy>
  <cp:revision>13</cp:revision>
  <dcterms:created xsi:type="dcterms:W3CDTF">2012-02-29T05:22:45Z</dcterms:created>
  <dcterms:modified xsi:type="dcterms:W3CDTF">2012-11-21T11:35:39Z</dcterms:modified>
</cp:coreProperties>
</file>