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850" y="1700808"/>
            <a:ext cx="647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Экспертные системы</a:t>
            </a:r>
          </a:p>
        </p:txBody>
      </p:sp>
      <p:pic>
        <p:nvPicPr>
          <p:cNvPr id="1026" name="Picture 2" descr="C:\Users\palmer &amp; anetka\Desktop\rob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91" y="2601912"/>
            <a:ext cx="3811588" cy="425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61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almer &amp; anetka\Desktop\Co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865" y="432068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799" y="1196752"/>
            <a:ext cx="82906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Этап идентификации проблем</a:t>
            </a:r>
            <a:r>
              <a:rPr lang="ru-RU" sz="1600" dirty="0"/>
              <a:t> — определяются задачи, которые подлежат решению, выявляются цели разработки, определяются эксперты и типы пользователей.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Этап извлечения знаний</a:t>
            </a:r>
            <a:r>
              <a:rPr lang="ru-RU" sz="1600" dirty="0"/>
              <a:t> — проводится содержательный анализ проблемной области, выявляются используемые понятия и их взаимосвязи, определяются методы решения задач.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Этап структурирования знаний</a:t>
            </a:r>
            <a:r>
              <a:rPr lang="ru-RU" sz="1600" dirty="0"/>
              <a:t> — выбираются ИС и определяются способы представления всех видов знаний, формализуются основные понятия, определяются способы интерпретации знаний, моделируется работа системы, оценивается адекватность целям системы зафиксированных понятий, методов решений, средств представления и манипулирования знаниями.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Этап формализации </a:t>
            </a:r>
            <a:r>
              <a:rPr lang="ru-RU" sz="1600" dirty="0"/>
              <a:t>— осуществляется наполнение экспертом базы знаний. В связи с тем, что основой ЭС являются знания, данный этап является наиболее важным и наиболее трудоемким этапом разработки ЭС. Процесс приобретения знаний разделяют на извлечение знаний из эксперта, организацию знаний, обеспечивающую эффективную работу системы, и представление знаний в виде, понятном ЭС. Процесс приобретения знаний осуществляется инженером по знаниям на основе анализа деятельности эксперта по решению реальных задач.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Реализация ЭС</a:t>
            </a:r>
            <a:r>
              <a:rPr lang="ru-RU" sz="1600" dirty="0"/>
              <a:t> — создается один или несколько прототипов ЭС, решающие требуемые задачи.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Этап тестирования</a:t>
            </a:r>
            <a:r>
              <a:rPr lang="ru-RU" sz="1600" dirty="0"/>
              <a:t> — производится оценка выбранного способа представления знаний в ЭС в целом.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8418" y="127665"/>
            <a:ext cx="654397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Этапы разработки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51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almer &amp; anetka\Desktop\knowled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20" y="3284984"/>
            <a:ext cx="3095377" cy="309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8685" y="1268760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CLIPS</a:t>
            </a:r>
            <a:r>
              <a:rPr lang="ru-RU" sz="2400" dirty="0"/>
              <a:t> — весьма популярная ЭС (</a:t>
            </a:r>
            <a:r>
              <a:rPr lang="ru-RU" sz="2400" dirty="0" err="1"/>
              <a:t>public</a:t>
            </a:r>
            <a:r>
              <a:rPr lang="ru-RU" sz="2400" dirty="0"/>
              <a:t> domain)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OpenCyc</a:t>
            </a:r>
            <a:r>
              <a:rPr lang="ru-RU" sz="2400" dirty="0"/>
              <a:t> — мощная динамическая ЭС с глобальной онтологической моделью и поддержкой независимых контекстов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WolframAlpha</a:t>
            </a:r>
            <a:r>
              <a:rPr lang="ru-RU" sz="2400" dirty="0"/>
              <a:t> — поисковая система, интеллектуальный «вычислительный движок знаний»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MYCIN</a:t>
            </a:r>
            <a:r>
              <a:rPr lang="ru-RU" sz="2400" dirty="0"/>
              <a:t> — наиболее известная диагностическая система, которая предназначена для диагностики и наблюдения за состоянием больного при менингите и бактериальных инфекциях.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HASP/SIAP</a:t>
            </a:r>
            <a:r>
              <a:rPr lang="ru-RU" sz="2400" dirty="0"/>
              <a:t> — интерпретирующая система, которая определяет местоположение и типы судов в Тихом океане по данным акустических систем слежения.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7849" y="127665"/>
            <a:ext cx="48651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Популярные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17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42808" y="1192652"/>
            <a:ext cx="2904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Спасибо!</a:t>
            </a:r>
          </a:p>
        </p:txBody>
      </p:sp>
      <p:pic>
        <p:nvPicPr>
          <p:cNvPr id="12290" name="Picture 2" descr="Sad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08" y="2666001"/>
            <a:ext cx="3273407" cy="327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94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52736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Экспертная система </a:t>
            </a:r>
            <a:r>
              <a:rPr lang="ru-RU" sz="2400" dirty="0">
                <a:ea typeface="Tahoma" pitchFamily="34" charset="0"/>
                <a:cs typeface="Tahoma" pitchFamily="34" charset="0"/>
              </a:rPr>
              <a:t> — компьютерная программа, способная частично заменить специалиста-эксперта в разрешении проблемной ситуации. Современные ЭС начали разрабатываться исследователями искусственного интеллекта в 1970-х годах, а в 1980-х получили коммерческое подкрепление. Предтечи экспертных систем были предложены в 1832 году С. Н. Корсаковым, создавшим механические устройства, так называемые «интеллектуальные машины», позволявшие находить решения по заданным условиям, например </a:t>
            </a:r>
            <a:r>
              <a:rPr lang="ru-RU" sz="2400" dirty="0" smtClean="0">
                <a:ea typeface="Tahoma" pitchFamily="34" charset="0"/>
                <a:cs typeface="Tahoma" pitchFamily="34" charset="0"/>
              </a:rPr>
              <a:t>определять</a:t>
            </a:r>
          </a:p>
          <a:p>
            <a:pPr algn="just"/>
            <a:r>
              <a:rPr lang="ru-RU" sz="2400" dirty="0" smtClean="0">
                <a:ea typeface="Tahoma" pitchFamily="34" charset="0"/>
                <a:cs typeface="Tahoma" pitchFamily="34" charset="0"/>
              </a:rPr>
              <a:t>наиболее </a:t>
            </a:r>
            <a:r>
              <a:rPr lang="ru-RU" sz="2400" dirty="0">
                <a:ea typeface="Tahoma" pitchFamily="34" charset="0"/>
                <a:cs typeface="Tahoma" pitchFamily="34" charset="0"/>
              </a:rPr>
              <a:t>подходящие лекарства </a:t>
            </a:r>
            <a:r>
              <a:rPr lang="ru-RU" sz="2400" dirty="0" smtClean="0">
                <a:ea typeface="Tahoma" pitchFamily="34" charset="0"/>
                <a:cs typeface="Tahoma" pitchFamily="34" charset="0"/>
              </a:rPr>
              <a:t>по</a:t>
            </a:r>
            <a:endParaRPr lang="en-US" sz="2400" dirty="0" smtClean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2400" dirty="0" smtClean="0">
                <a:ea typeface="Tahoma" pitchFamily="34" charset="0"/>
                <a:cs typeface="Tahoma" pitchFamily="34" charset="0"/>
              </a:rPr>
              <a:t>наблюдаемым </a:t>
            </a:r>
            <a:r>
              <a:rPr lang="ru-RU" sz="2400" dirty="0">
                <a:ea typeface="Tahoma" pitchFamily="34" charset="0"/>
                <a:cs typeface="Tahoma" pitchFamily="34" charset="0"/>
              </a:rPr>
              <a:t>у пациента </a:t>
            </a:r>
            <a:r>
              <a:rPr lang="ru-RU" sz="2400" dirty="0" smtClean="0">
                <a:ea typeface="Tahoma" pitchFamily="34" charset="0"/>
                <a:cs typeface="Tahoma" pitchFamily="34" charset="0"/>
              </a:rPr>
              <a:t>симптомам</a:t>
            </a:r>
            <a:endParaRPr lang="en-US" sz="2400" dirty="0" smtClean="0"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2400" dirty="0" smtClean="0">
                <a:ea typeface="Tahoma" pitchFamily="34" charset="0"/>
                <a:cs typeface="Tahoma" pitchFamily="34" charset="0"/>
              </a:rPr>
              <a:t>заболевания.</a:t>
            </a:r>
            <a:endParaRPr lang="ru-RU" sz="24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Users\palmer &amp; anetka\Desktop\doccomp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19738"/>
            <a:ext cx="1993900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63014" y="127665"/>
            <a:ext cx="647767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Экспертные системы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92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3672" y="1340768"/>
            <a:ext cx="792088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Экспертная система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это возможность накапливать знания, сохранять их длительное время, обновлять и тем самым обеспечивать относительную независимость конкретной организации от наличия в ней квалифицированных специалистов. Накопление знаний позволяет повышать квалификацию специалистов, работающих на предприятии, используя наилучшие, проверенные решения. 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3014" y="127665"/>
            <a:ext cx="647767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Экспертные системы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3075" name="Picture 3" descr="C:\Users\palmer &amp; anetka\Desktop\Incre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409229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35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" name="Прямоугольник 4095"/>
          <p:cNvSpPr/>
          <p:nvPr/>
        </p:nvSpPr>
        <p:spPr>
          <a:xfrm>
            <a:off x="479939" y="5532347"/>
            <a:ext cx="3588005" cy="580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4355812"/>
            <a:ext cx="4536504" cy="729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667075" y="4149080"/>
            <a:ext cx="315339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16215" y="5532347"/>
            <a:ext cx="305009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431320" y="2951862"/>
            <a:ext cx="2389152" cy="806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3140968"/>
            <a:ext cx="2016224" cy="719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1706327"/>
            <a:ext cx="2808312" cy="73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15420" y="1657742"/>
            <a:ext cx="1951655" cy="649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61484" y="1842408"/>
            <a:ext cx="2206494" cy="7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68634" y="127665"/>
            <a:ext cx="406643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Структура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6007" y="3121804"/>
            <a:ext cx="3293915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Экспертная система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643" y="1887560"/>
            <a:ext cx="2701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Интерфейс пользователя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06577" y="1797985"/>
            <a:ext cx="1569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Пользователь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939" y="4521141"/>
            <a:ext cx="441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Интеллектуальный редактор базы знаний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03268" y="2031236"/>
            <a:ext cx="961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Эксперт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68160" y="3203932"/>
            <a:ext cx="2335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Инженер по знаниям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9904" y="5638036"/>
            <a:ext cx="3268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Рабочая (оперативная) память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7365" y="3354896"/>
            <a:ext cx="1412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База знаний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67075" y="4355812"/>
            <a:ext cx="317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Решатель (механизм вывода)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17788" y="5743725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Подсистема объяснений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1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34076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База знаний </a:t>
            </a:r>
            <a:r>
              <a:rPr lang="ru-RU" sz="2400" dirty="0"/>
              <a:t>состоит из правил анализа информации от пользователя по конкретной проблеме. ЭС анализирует ситуацию и, в зависимости от направленности ЭС, дает рекомендации по разрешению проблемы.</a:t>
            </a:r>
          </a:p>
          <a:p>
            <a:pPr algn="just"/>
            <a:r>
              <a:rPr lang="ru-RU" sz="2400" dirty="0"/>
              <a:t>Как правило, база знаний экспертной системы содержит факты (статические сведения о предметной области) и правила — набор инструкций, применяя которые к известным фактам можно получать новые факты.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19629" y="127665"/>
            <a:ext cx="476444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База знаний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5122" name="Picture 2" descr="C:\Users\palmer &amp; anetka\Desktop\40139886_Harry_Potter_Icons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База знаний ЭС </a:t>
            </a:r>
            <a:r>
              <a:rPr lang="ru-RU" sz="2400" dirty="0"/>
              <a:t>создается при помощи трех групп людей: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/>
              <a:t>Э</a:t>
            </a:r>
            <a:r>
              <a:rPr lang="ru-RU" sz="2400" dirty="0" smtClean="0"/>
              <a:t>ксперты </a:t>
            </a:r>
            <a:r>
              <a:rPr lang="ru-RU" sz="2400" dirty="0"/>
              <a:t>той проблемной области, к которой относятся задачи, решаемые </a:t>
            </a:r>
            <a:r>
              <a:rPr lang="ru-RU" sz="2400" dirty="0" smtClean="0"/>
              <a:t>ЭС</a:t>
            </a:r>
            <a:endParaRPr lang="ru-RU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smtClean="0"/>
              <a:t>Инженеры </a:t>
            </a:r>
            <a:r>
              <a:rPr lang="ru-RU" sz="2400" dirty="0"/>
              <a:t>по знаниям, являющиеся специалистами по разработке ИИС;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smtClean="0"/>
              <a:t>Программисты</a:t>
            </a:r>
            <a:r>
              <a:rPr lang="ru-RU" sz="2400" dirty="0"/>
              <a:t>, осуществляющие реализацию ЭС.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19629" y="127665"/>
            <a:ext cx="476444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База знаний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6146" name="Picture 2" descr="C:\Users\palmer &amp; anetka\Desktop\Co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808" y="38610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97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268760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ЭС может функционировать в 2-х </a:t>
            </a:r>
            <a:r>
              <a:rPr lang="ru-RU" sz="2400" b="1" dirty="0" smtClean="0">
                <a:solidFill>
                  <a:srgbClr val="FF0000"/>
                </a:solidFill>
              </a:rPr>
              <a:t>режимах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ru-RU" sz="24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Режим ввода знаний</a:t>
            </a:r>
            <a:r>
              <a:rPr lang="ru-RU" sz="2400" dirty="0"/>
              <a:t> — в этом режиме эксперт с помощью инженера по знаниям посредством редактора базы знаний вводит известные ему сведения о предметной области в базу знаний ЭС.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Режим консультации</a:t>
            </a:r>
            <a:r>
              <a:rPr lang="ru-RU" sz="2400" dirty="0"/>
              <a:t> — пользователь ведет диалог с ЭС, сообщая ей сведения о текущей задаче и получая рекомендации ЭС. Например, на основе сведений о физическом состоянии больного ЭС ставит диагноз в виде перечня заболеваний, </a:t>
            </a:r>
            <a:r>
              <a:rPr lang="ru-RU" sz="2400" dirty="0" smtClean="0"/>
              <a:t>наиболее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ru-RU" sz="2400" dirty="0" smtClean="0"/>
              <a:t> </a:t>
            </a:r>
            <a:r>
              <a:rPr lang="ru-RU" sz="2400" dirty="0"/>
              <a:t>вероятных при данных симптомах.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2408" y="127665"/>
            <a:ext cx="707597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Функционирование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7171" name="Picture 3" descr="C:\Users\palmer &amp; anetka\Desktop\LC-0-LEAN-CONSUL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96466"/>
            <a:ext cx="3131705" cy="303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1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34076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Классификация ЭС по решаемой </a:t>
            </a:r>
            <a:r>
              <a:rPr lang="ru-RU" sz="2400" b="1" dirty="0" smtClean="0">
                <a:solidFill>
                  <a:srgbClr val="FF0000"/>
                </a:solidFill>
              </a:rPr>
              <a:t>задаче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ru-RU" sz="24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Интерпретация данных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Диагностирование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Мониторинг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Проектирование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Прогнозирование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Сводное Планирование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Обучение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Управление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Ремонт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/>
              <a:t>Отладка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97621" y="127665"/>
            <a:ext cx="578555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Классификация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8194" name="Picture 2" descr="C:\Users\palmer &amp; anetka\Desktop\mail-mark-tas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55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9980" y="1340768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Классификация ЭС по связи с реальным </a:t>
            </a:r>
            <a:r>
              <a:rPr lang="ru-RU" sz="2400" b="1" dirty="0" smtClean="0">
                <a:solidFill>
                  <a:srgbClr val="FF0000"/>
                </a:solidFill>
              </a:rPr>
              <a:t>временем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ru-RU" sz="24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Статические ЭС </a:t>
            </a:r>
            <a:r>
              <a:rPr lang="ru-RU" sz="2400" dirty="0"/>
              <a:t>- это ЭС, </a:t>
            </a:r>
            <a:r>
              <a:rPr lang="ru-RU" sz="2400" dirty="0" smtClean="0"/>
              <a:t>решающие </a:t>
            </a:r>
            <a:r>
              <a:rPr lang="ru-RU" sz="2400" dirty="0"/>
              <a:t>задачи в условиях не изменяющихся во времени исходных данных и знаний.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err="1" smtClean="0"/>
              <a:t>Квазидинамические</a:t>
            </a:r>
            <a:r>
              <a:rPr lang="ru-RU" sz="2400" b="1" dirty="0" smtClean="0"/>
              <a:t> </a:t>
            </a:r>
            <a:r>
              <a:rPr lang="ru-RU" sz="2400" b="1" dirty="0"/>
              <a:t>ЭС </a:t>
            </a:r>
            <a:r>
              <a:rPr lang="ru-RU" sz="2400" dirty="0"/>
              <a:t>интерпретируют ситуацию, которая меняется с некоторым фиксированным интервалом времени.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Динамические ЭС </a:t>
            </a:r>
            <a:r>
              <a:rPr lang="ru-RU" sz="2400" dirty="0"/>
              <a:t>- это ЭС, решающие задачи в условиях изменяющихся во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времени </a:t>
            </a:r>
            <a:r>
              <a:rPr lang="ru-RU" sz="2400" dirty="0"/>
              <a:t>исходных данных и знаний.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97621" y="127665"/>
            <a:ext cx="578555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14300">
                    <a:prstClr val="black"/>
                  </a:innerShdw>
                </a:effectLst>
              </a:rPr>
              <a:t>Классификация ЭС</a:t>
            </a:r>
            <a:endParaRPr lang="ru-RU" sz="5400" b="1" dirty="0">
              <a:ln w="3155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9219" name="Picture 3" descr="C:\Users\palmer &amp; anetka\Desktop\Comodo_Time_Machine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575" y="4221088"/>
            <a:ext cx="2675905" cy="267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73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293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palmer &amp; anetka</dc:creator>
  <cp:lastModifiedBy>palmer &amp; anetka</cp:lastModifiedBy>
  <cp:revision>10</cp:revision>
  <dcterms:created xsi:type="dcterms:W3CDTF">2011-12-11T16:12:11Z</dcterms:created>
  <dcterms:modified xsi:type="dcterms:W3CDTF">2011-12-11T17:09:59Z</dcterms:modified>
</cp:coreProperties>
</file>